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9"/>
  </p:notesMasterIdLst>
  <p:sldIdLst>
    <p:sldId id="256" r:id="rId5"/>
    <p:sldId id="286" r:id="rId6"/>
    <p:sldId id="320" r:id="rId7"/>
    <p:sldId id="385" r:id="rId8"/>
    <p:sldId id="381" r:id="rId9"/>
    <p:sldId id="383" r:id="rId10"/>
    <p:sldId id="384" r:id="rId11"/>
    <p:sldId id="363" r:id="rId12"/>
    <p:sldId id="358" r:id="rId13"/>
    <p:sldId id="359" r:id="rId14"/>
    <p:sldId id="360" r:id="rId15"/>
    <p:sldId id="361" r:id="rId16"/>
    <p:sldId id="362" r:id="rId17"/>
    <p:sldId id="311" r:id="rId18"/>
    <p:sldId id="321" r:id="rId19"/>
    <p:sldId id="323" r:id="rId20"/>
    <p:sldId id="271" r:id="rId21"/>
    <p:sldId id="258" r:id="rId22"/>
    <p:sldId id="314" r:id="rId23"/>
    <p:sldId id="315" r:id="rId24"/>
    <p:sldId id="317" r:id="rId25"/>
    <p:sldId id="318" r:id="rId26"/>
    <p:sldId id="374" r:id="rId27"/>
    <p:sldId id="319" r:id="rId28"/>
    <p:sldId id="322" r:id="rId29"/>
    <p:sldId id="272" r:id="rId30"/>
    <p:sldId id="386" r:id="rId31"/>
    <p:sldId id="260" r:id="rId32"/>
    <p:sldId id="324" r:id="rId33"/>
    <p:sldId id="325" r:id="rId34"/>
    <p:sldId id="326" r:id="rId35"/>
    <p:sldId id="327" r:id="rId36"/>
    <p:sldId id="328" r:id="rId37"/>
    <p:sldId id="329" r:id="rId38"/>
    <p:sldId id="330" r:id="rId39"/>
    <p:sldId id="334" r:id="rId40"/>
    <p:sldId id="335" r:id="rId41"/>
    <p:sldId id="331" r:id="rId42"/>
    <p:sldId id="332" r:id="rId43"/>
    <p:sldId id="333" r:id="rId44"/>
    <p:sldId id="336" r:id="rId45"/>
    <p:sldId id="337" r:id="rId46"/>
    <p:sldId id="338" r:id="rId47"/>
    <p:sldId id="301" r:id="rId48"/>
    <p:sldId id="263" r:id="rId49"/>
    <p:sldId id="270" r:id="rId50"/>
    <p:sldId id="262" r:id="rId51"/>
    <p:sldId id="339" r:id="rId52"/>
    <p:sldId id="303" r:id="rId53"/>
    <p:sldId id="312" r:id="rId54"/>
    <p:sldId id="343" r:id="rId55"/>
    <p:sldId id="365" r:id="rId56"/>
    <p:sldId id="344" r:id="rId57"/>
    <p:sldId id="342" r:id="rId58"/>
    <p:sldId id="281" r:id="rId59"/>
    <p:sldId id="269" r:id="rId60"/>
    <p:sldId id="280" r:id="rId61"/>
    <p:sldId id="276" r:id="rId62"/>
    <p:sldId id="266" r:id="rId63"/>
    <p:sldId id="291" r:id="rId64"/>
    <p:sldId id="268" r:id="rId65"/>
    <p:sldId id="267" r:id="rId66"/>
    <p:sldId id="282" r:id="rId67"/>
    <p:sldId id="279" r:id="rId68"/>
    <p:sldId id="313" r:id="rId69"/>
    <p:sldId id="352" r:id="rId70"/>
    <p:sldId id="287" r:id="rId71"/>
    <p:sldId id="368" r:id="rId72"/>
    <p:sldId id="345" r:id="rId73"/>
    <p:sldId id="379" r:id="rId74"/>
    <p:sldId id="380" r:id="rId75"/>
    <p:sldId id="346" r:id="rId76"/>
    <p:sldId id="347" r:id="rId77"/>
    <p:sldId id="369" r:id="rId78"/>
    <p:sldId id="375" r:id="rId79"/>
    <p:sldId id="376" r:id="rId80"/>
    <p:sldId id="378" r:id="rId81"/>
    <p:sldId id="377" r:id="rId82"/>
    <p:sldId id="372" r:id="rId83"/>
    <p:sldId id="351" r:id="rId84"/>
    <p:sldId id="354" r:id="rId85"/>
    <p:sldId id="353" r:id="rId86"/>
    <p:sldId id="310" r:id="rId87"/>
    <p:sldId id="355" r:id="rId88"/>
    <p:sldId id="387" r:id="rId89"/>
    <p:sldId id="356" r:id="rId90"/>
    <p:sldId id="389" r:id="rId91"/>
    <p:sldId id="366" r:id="rId92"/>
    <p:sldId id="391" r:id="rId93"/>
    <p:sldId id="390" r:id="rId94"/>
    <p:sldId id="373" r:id="rId95"/>
    <p:sldId id="308" r:id="rId96"/>
    <p:sldId id="293" r:id="rId97"/>
    <p:sldId id="305"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s>
</file>

<file path=ppt/diagrams/_rels/data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9.png"/></Relationships>
</file>

<file path=ppt/diagrams/_rels/data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9.png"/><Relationship Id="rId4" Type="http://schemas.openxmlformats.org/officeDocument/2006/relationships/image" Target="../media/image9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9.png"/><Relationship Id="rId4" Type="http://schemas.openxmlformats.org/officeDocument/2006/relationships/image" Target="../media/image98.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2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custT="1"/>
      <dgm:spPr/>
      <dgm:t>
        <a:bodyPr/>
        <a:lstStyle/>
        <a:p>
          <a:endParaRPr lang="en-US" sz="5400"/>
        </a:p>
      </dgm:t>
    </dgm:pt>
    <dgm:pt modelId="{3B62F779-C8C4-4403-A321-BC49F982E4AB}">
      <dgm:prSet phldrT="[Text]" custT="1"/>
      <dgm:spPr/>
      <dgm:t>
        <a:bodyPr/>
        <a:lstStyle/>
        <a:p>
          <a:r>
            <a:rPr lang="en-US" sz="2400" dirty="0"/>
            <a:t>Set </a:t>
          </a:r>
          <a:r>
            <a:rPr lang="en-US" sz="2400" dirty="0">
              <a:latin typeface="Cambria Math" panose="02040503050406030204" pitchFamily="18" charset="0"/>
              <a:ea typeface="Cambria Math" panose="02040503050406030204" pitchFamily="18" charset="0"/>
            </a:rPr>
            <a:t>𝜀, 𝜇, 𝜎,</a:t>
          </a:r>
          <a:r>
            <a:rPr lang="en-US" sz="24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custT="1"/>
      <dgm:spPr/>
      <dgm:t>
        <a:bodyPr/>
        <a:lstStyle/>
        <a:p>
          <a:endParaRPr lang="en-US" sz="5400"/>
        </a:p>
      </dgm:t>
    </dgm:pt>
    <dgm:pt modelId="{7972CBEC-541E-4414-B55B-F7CCE4DF0F06}">
      <dgm:prSet phldrT="[Text]" custT="1"/>
      <dgm:spPr/>
      <dgm:t>
        <a:bodyPr/>
        <a:lstStyle/>
        <a:p>
          <a:r>
            <a:rPr lang="en-US" sz="24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3"/>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3">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2"/>
      <dgm:spPr/>
      <dgm:t>
        <a:bodyPr/>
        <a:lstStyle/>
        <a:p>
          <a:endParaRPr lang="en-US"/>
        </a:p>
      </dgm:t>
    </dgm:pt>
    <dgm:pt modelId="{A38777E0-2651-4C4C-83E1-883EFED2964A}" type="pres">
      <dgm:prSet presAssocID="{22D62A13-11C4-4694-AA5C-AE4AD9993A37}" presName="connTx" presStyleLbl="sibTrans2D1" presStyleIdx="0" presStyleCnt="2"/>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3"/>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3">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2"/>
      <dgm:spPr/>
      <dgm:t>
        <a:bodyPr/>
        <a:lstStyle/>
        <a:p>
          <a:endParaRPr lang="en-US"/>
        </a:p>
      </dgm:t>
    </dgm:pt>
    <dgm:pt modelId="{9692A6D9-AE56-4BDF-A9B1-D4E67A21F93D}" type="pres">
      <dgm:prSet presAssocID="{78D50FA3-D6C2-48F3-8D3E-753AA09ACF6F}" presName="connTx" presStyleLbl="sibTrans2D1" presStyleIdx="1" presStyleCnt="2"/>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3"/>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3">
        <dgm:presLayoutVars>
          <dgm:bulletEnabled val="1"/>
        </dgm:presLayoutVars>
      </dgm:prSet>
      <dgm:spPr/>
      <dgm:t>
        <a:bodyPr/>
        <a:lstStyle/>
        <a:p>
          <a:endParaRPr lang="en-US"/>
        </a:p>
      </dgm:t>
    </dgm:pt>
  </dgm:ptLst>
  <dgm:cxnLst>
    <dgm:cxn modelId="{11B58CAB-0234-4DDF-84B3-C0663BCA8268}" type="presOf" srcId="{22D62A13-11C4-4694-AA5C-AE4AD9993A37}" destId="{CBAF70CA-EC59-4394-BE21-3A85CFED56AF}" srcOrd="0" destOrd="0" presId="urn:microsoft.com/office/officeart/2005/8/layout/hProcess10#1"/>
    <dgm:cxn modelId="{4D3A5EC2-16F2-4DBB-98C8-6C1BF528D681}" type="presOf" srcId="{7972CBEC-541E-4414-B55B-F7CCE4DF0F06}" destId="{C63B5AEA-A435-41A5-A1ED-E2CD48DAF650}"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9EE50272-B16B-4731-A464-3364B806E001}" type="presOf" srcId="{E46577BB-CEA4-4AF1-9318-D13941664FE6}" destId="{391694FC-8E0A-4097-9DE2-524E393C6CCE}" srcOrd="0" destOrd="0" presId="urn:microsoft.com/office/officeart/2005/8/layout/hProcess10#1"/>
    <dgm:cxn modelId="{E1788613-C554-42E1-A177-6567F50A37C8}" type="presOf" srcId="{78D50FA3-D6C2-48F3-8D3E-753AA09ACF6F}" destId="{9692A6D9-AE56-4BDF-A9B1-D4E67A21F93D}" srcOrd="1" destOrd="0" presId="urn:microsoft.com/office/officeart/2005/8/layout/hProcess10#1"/>
    <dgm:cxn modelId="{647856AD-7054-46BC-96CA-0226938A577C}" type="presOf" srcId="{78D50FA3-D6C2-48F3-8D3E-753AA09ACF6F}" destId="{4522EE6B-B06D-4A84-9E4C-FD875CD05B60}" srcOrd="0" destOrd="0" presId="urn:microsoft.com/office/officeart/2005/8/layout/hProcess10#1"/>
    <dgm:cxn modelId="{424AE03E-DCEA-454D-83E4-E4BBEE7B72A9}" type="presOf" srcId="{22D62A13-11C4-4694-AA5C-AE4AD9993A37}" destId="{A38777E0-2651-4C4C-83E1-883EFED2964A}" srcOrd="1"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DF72D79D-212E-4AE9-8026-F52097E63C1C}" type="presOf" srcId="{EAC90161-6E2F-41CE-8956-972081341C6E}" destId="{CA1A814B-CD73-4ABC-8A50-14BF1F4EEFA3}" srcOrd="0" destOrd="0" presId="urn:microsoft.com/office/officeart/2005/8/layout/hProcess10#1"/>
    <dgm:cxn modelId="{3F64CF2B-D8AB-4D6A-A966-907D58A4748E}" type="presOf" srcId="{3B62F779-C8C4-4403-A321-BC49F982E4AB}" destId="{F144BABE-85A4-4349-B4AC-17F4EF0A35EC}" srcOrd="0" destOrd="0" presId="urn:microsoft.com/office/officeart/2005/8/layout/hProcess10#1"/>
    <dgm:cxn modelId="{A1007F98-2AAD-4741-BDE6-699D9490E418}" type="presParOf" srcId="{CA1A814B-CD73-4ABC-8A50-14BF1F4EEFA3}" destId="{811EF07C-38A5-4CF6-A42F-624F61D73E02}" srcOrd="0" destOrd="0" presId="urn:microsoft.com/office/officeart/2005/8/layout/hProcess10#1"/>
    <dgm:cxn modelId="{C1E7228B-6BB7-4DF6-A759-449577CB8A6E}" type="presParOf" srcId="{811EF07C-38A5-4CF6-A42F-624F61D73E02}" destId="{BAEA5892-5815-4FB6-8552-6609C18A3C74}" srcOrd="0" destOrd="0" presId="urn:microsoft.com/office/officeart/2005/8/layout/hProcess10#1"/>
    <dgm:cxn modelId="{F7F5BAD8-5302-4D6C-BF66-7710A0310864}" type="presParOf" srcId="{811EF07C-38A5-4CF6-A42F-624F61D73E02}" destId="{391694FC-8E0A-4097-9DE2-524E393C6CCE}" srcOrd="1" destOrd="0" presId="urn:microsoft.com/office/officeart/2005/8/layout/hProcess10#1"/>
    <dgm:cxn modelId="{BA41741C-0371-4852-985D-E854F254585D}" type="presParOf" srcId="{CA1A814B-CD73-4ABC-8A50-14BF1F4EEFA3}" destId="{CBAF70CA-EC59-4394-BE21-3A85CFED56AF}" srcOrd="1" destOrd="0" presId="urn:microsoft.com/office/officeart/2005/8/layout/hProcess10#1"/>
    <dgm:cxn modelId="{B37EB51F-8648-4125-B07C-0BCBE41A82FE}" type="presParOf" srcId="{CBAF70CA-EC59-4394-BE21-3A85CFED56AF}" destId="{A38777E0-2651-4C4C-83E1-883EFED2964A}" srcOrd="0" destOrd="0" presId="urn:microsoft.com/office/officeart/2005/8/layout/hProcess10#1"/>
    <dgm:cxn modelId="{6078E3ED-35E0-4E9B-8ABB-CA55C24C1F7C}" type="presParOf" srcId="{CA1A814B-CD73-4ABC-8A50-14BF1F4EEFA3}" destId="{C5F67F6E-BE9B-41FD-83FD-8A7F626163DC}" srcOrd="2" destOrd="0" presId="urn:microsoft.com/office/officeart/2005/8/layout/hProcess10#1"/>
    <dgm:cxn modelId="{568016FA-FB01-4E34-ADB8-2A5662A2905B}" type="presParOf" srcId="{C5F67F6E-BE9B-41FD-83FD-8A7F626163DC}" destId="{3BFF8D25-77DF-4B49-8500-DF1B850067C0}" srcOrd="0" destOrd="0" presId="urn:microsoft.com/office/officeart/2005/8/layout/hProcess10#1"/>
    <dgm:cxn modelId="{1E1BB94C-39BE-487B-BF68-6A6A21F9DC94}" type="presParOf" srcId="{C5F67F6E-BE9B-41FD-83FD-8A7F626163DC}" destId="{F144BABE-85A4-4349-B4AC-17F4EF0A35EC}" srcOrd="1" destOrd="0" presId="urn:microsoft.com/office/officeart/2005/8/layout/hProcess10#1"/>
    <dgm:cxn modelId="{D01CBA18-403E-4C57-B27C-42047A7CA739}" type="presParOf" srcId="{CA1A814B-CD73-4ABC-8A50-14BF1F4EEFA3}" destId="{4522EE6B-B06D-4A84-9E4C-FD875CD05B60}" srcOrd="3" destOrd="0" presId="urn:microsoft.com/office/officeart/2005/8/layout/hProcess10#1"/>
    <dgm:cxn modelId="{187AD48C-68D8-41AC-BF93-2A5F381D16AD}" type="presParOf" srcId="{4522EE6B-B06D-4A84-9E4C-FD875CD05B60}" destId="{9692A6D9-AE56-4BDF-A9B1-D4E67A21F93D}" srcOrd="0" destOrd="0" presId="urn:microsoft.com/office/officeart/2005/8/layout/hProcess10#1"/>
    <dgm:cxn modelId="{096694C3-A4C4-4E68-8D87-E62A8411F664}" type="presParOf" srcId="{CA1A814B-CD73-4ABC-8A50-14BF1F4EEFA3}" destId="{B23379DC-716C-4C26-B461-2A7424FF9A97}" srcOrd="4" destOrd="0" presId="urn:microsoft.com/office/officeart/2005/8/layout/hProcess10#1"/>
    <dgm:cxn modelId="{DDDB3A8E-E347-4345-83C3-C351EAF48A32}" type="presParOf" srcId="{B23379DC-716C-4C26-B461-2A7424FF9A97}" destId="{D409A809-F4A7-4B44-8C09-689152D3CE15}" srcOrd="0" destOrd="0" presId="urn:microsoft.com/office/officeart/2005/8/layout/hProcess10#1"/>
    <dgm:cxn modelId="{8CB1C324-054B-42C6-BF49-013A5E2E74CB}" type="presParOf" srcId="{B23379DC-716C-4C26-B461-2A7424FF9A97}" destId="{C63B5AEA-A435-41A5-A1ED-E2CD48DAF650}" srcOrd="1" destOrd="0" presId="urn:microsoft.com/office/officeart/2005/8/layout/hProcess10#1"/>
  </dgm:cxnLst>
  <dgm:bg/>
  <dgm:whole>
    <a:ln>
      <a:solidFill>
        <a:schemeClr val="tx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
    <dgm:cxn modelId="{AEE0A5E5-B5FD-4198-9B55-6B5F6EB0838A}" type="presOf" srcId="{2052D8C4-2593-46BA-BCAF-F10C03B13E22}" destId="{30ADB834-5B2C-498A-8E4B-73E85E1D22B7}" srcOrd="0" destOrd="0" presId="urn:microsoft.com/office/officeart/2005/8/layout/hProcess10"/>
    <dgm:cxn modelId="{9C2F0356-ED03-4390-BEA1-3299F8633F09}" type="presOf" srcId="{E46577BB-CEA4-4AF1-9318-D13941664FE6}" destId="{391694FC-8E0A-4097-9DE2-524E393C6CCE}" srcOrd="0" destOrd="0" presId="urn:microsoft.com/office/officeart/2005/8/layout/hProcess10"/>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
    <dgm:cxn modelId="{8E949585-72CA-4575-97ED-ED72F4402278}" type="presOf" srcId="{22D62A13-11C4-4694-AA5C-AE4AD9993A37}" destId="{A38777E0-2651-4C4C-83E1-883EFED2964A}" srcOrd="1" destOrd="0" presId="urn:microsoft.com/office/officeart/2005/8/layout/hProcess10"/>
    <dgm:cxn modelId="{45D627B8-3445-4FF6-AADF-DFE4F129E0EA}" type="presOf" srcId="{3B62F779-C8C4-4403-A321-BC49F982E4AB}" destId="{F144BABE-85A4-4349-B4AC-17F4EF0A35EC}" srcOrd="0" destOrd="0" presId="urn:microsoft.com/office/officeart/2005/8/layout/hProcess10"/>
    <dgm:cxn modelId="{FFAB1C3D-B380-41A9-BC3E-BC9C644F6667}" type="presOf" srcId="{7972CBEC-541E-4414-B55B-F7CCE4DF0F06}" destId="{C63B5AEA-A435-41A5-A1ED-E2CD48DAF650}" srcOrd="0" destOrd="0" presId="urn:microsoft.com/office/officeart/2005/8/layout/hProcess10"/>
    <dgm:cxn modelId="{32D53038-758E-4412-BDC1-DF165AF5BBFF}" type="presOf" srcId="{22D62A13-11C4-4694-AA5C-AE4AD9993A37}" destId="{CBAF70CA-EC59-4394-BE21-3A85CFED56AF}" srcOrd="0" destOrd="0" presId="urn:microsoft.com/office/officeart/2005/8/layout/hProcess10"/>
    <dgm:cxn modelId="{8E1A9772-A800-4F00-9C7E-25957907B53A}" type="presOf" srcId="{78D50FA3-D6C2-48F3-8D3E-753AA09ACF6F}" destId="{9692A6D9-AE56-4BDF-A9B1-D4E67A21F93D}" srcOrd="1" destOrd="0" presId="urn:microsoft.com/office/officeart/2005/8/layout/hProcess10"/>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
    <dgm:cxn modelId="{D5DB254D-90D2-4214-898F-85F4F6888F8D}" type="presParOf" srcId="{CA1A814B-CD73-4ABC-8A50-14BF1F4EEFA3}" destId="{811EF07C-38A5-4CF6-A42F-624F61D73E02}" srcOrd="0" destOrd="0" presId="urn:microsoft.com/office/officeart/2005/8/layout/hProcess10"/>
    <dgm:cxn modelId="{A91573E2-C6A5-4689-918A-D08F92717AD6}" type="presParOf" srcId="{811EF07C-38A5-4CF6-A42F-624F61D73E02}" destId="{BAEA5892-5815-4FB6-8552-6609C18A3C74}" srcOrd="0" destOrd="0" presId="urn:microsoft.com/office/officeart/2005/8/layout/hProcess10"/>
    <dgm:cxn modelId="{75CF3341-D68E-4ECE-A199-8D62A58D1F81}" type="presParOf" srcId="{811EF07C-38A5-4CF6-A42F-624F61D73E02}" destId="{391694FC-8E0A-4097-9DE2-524E393C6CCE}" srcOrd="1" destOrd="0" presId="urn:microsoft.com/office/officeart/2005/8/layout/hProcess10"/>
    <dgm:cxn modelId="{DFDC8C43-00B4-4F6B-814D-DB83B0AD78D1}" type="presParOf" srcId="{CA1A814B-CD73-4ABC-8A50-14BF1F4EEFA3}" destId="{CBAF70CA-EC59-4394-BE21-3A85CFED56AF}" srcOrd="1" destOrd="0" presId="urn:microsoft.com/office/officeart/2005/8/layout/hProcess10"/>
    <dgm:cxn modelId="{388CA372-F389-40A1-9AAE-CA125259280A}" type="presParOf" srcId="{CBAF70CA-EC59-4394-BE21-3A85CFED56AF}" destId="{A38777E0-2651-4C4C-83E1-883EFED2964A}" srcOrd="0" destOrd="0" presId="urn:microsoft.com/office/officeart/2005/8/layout/hProcess10"/>
    <dgm:cxn modelId="{EEDF1564-06C5-4F1D-BD24-F5C1D42167B5}" type="presParOf" srcId="{CA1A814B-CD73-4ABC-8A50-14BF1F4EEFA3}" destId="{C5F67F6E-BE9B-41FD-83FD-8A7F626163DC}" srcOrd="2" destOrd="0" presId="urn:microsoft.com/office/officeart/2005/8/layout/hProcess10"/>
    <dgm:cxn modelId="{284F0666-768C-45EB-A218-D9BDA6A41D78}" type="presParOf" srcId="{C5F67F6E-BE9B-41FD-83FD-8A7F626163DC}" destId="{3BFF8D25-77DF-4B49-8500-DF1B850067C0}" srcOrd="0" destOrd="0" presId="urn:microsoft.com/office/officeart/2005/8/layout/hProcess10"/>
    <dgm:cxn modelId="{2234F9EA-DA87-4F6F-995A-B018B9454546}" type="presParOf" srcId="{C5F67F6E-BE9B-41FD-83FD-8A7F626163DC}" destId="{F144BABE-85A4-4349-B4AC-17F4EF0A35EC}" srcOrd="1" destOrd="0" presId="urn:microsoft.com/office/officeart/2005/8/layout/hProcess10"/>
    <dgm:cxn modelId="{9BC1BBF6-5BEE-4A19-9A3E-50540498E229}" type="presParOf" srcId="{CA1A814B-CD73-4ABC-8A50-14BF1F4EEFA3}" destId="{4522EE6B-B06D-4A84-9E4C-FD875CD05B60}" srcOrd="3" destOrd="0" presId="urn:microsoft.com/office/officeart/2005/8/layout/hProcess10"/>
    <dgm:cxn modelId="{60F96FD2-19DA-4AEF-9AB6-5E671D96B6B5}" type="presParOf" srcId="{4522EE6B-B06D-4A84-9E4C-FD875CD05B60}" destId="{9692A6D9-AE56-4BDF-A9B1-D4E67A21F93D}" srcOrd="0" destOrd="0" presId="urn:microsoft.com/office/officeart/2005/8/layout/hProcess10"/>
    <dgm:cxn modelId="{BACEDA1C-6EE6-435B-BE62-8D89D800A078}" type="presParOf" srcId="{CA1A814B-CD73-4ABC-8A50-14BF1F4EEFA3}" destId="{B23379DC-716C-4C26-B461-2A7424FF9A97}" srcOrd="4" destOrd="0" presId="urn:microsoft.com/office/officeart/2005/8/layout/hProcess10"/>
    <dgm:cxn modelId="{E691FAE7-2F2B-4293-B182-A2B62239D4F5}" type="presParOf" srcId="{B23379DC-716C-4C26-B461-2A7424FF9A97}" destId="{D409A809-F4A7-4B44-8C09-689152D3CE15}" srcOrd="0" destOrd="0" presId="urn:microsoft.com/office/officeart/2005/8/layout/hProcess10"/>
    <dgm:cxn modelId="{68CD2A17-DE60-4ABE-A61B-F621BC6EC7ED}" type="presParOf" srcId="{B23379DC-716C-4C26-B461-2A7424FF9A97}" destId="{C63B5AEA-A435-41A5-A1ED-E2CD48DAF650}" srcOrd="1" destOrd="0" presId="urn:microsoft.com/office/officeart/2005/8/layout/hProcess10"/>
    <dgm:cxn modelId="{63061C78-202E-43D4-8A98-663C87CDD58D}" type="presParOf" srcId="{CA1A814B-CD73-4ABC-8A50-14BF1F4EEFA3}" destId="{4A48A4DC-0DC0-4751-908F-09B1C084456E}" srcOrd="5" destOrd="0" presId="urn:microsoft.com/office/officeart/2005/8/layout/hProcess10"/>
    <dgm:cxn modelId="{4D2CA27A-0542-4FF0-B0E5-CA45C55C8EE8}" type="presParOf" srcId="{4A48A4DC-0DC0-4751-908F-09B1C084456E}" destId="{51CCB95B-B2CA-48D9-8547-BF3A9D4D0734}" srcOrd="0" destOrd="0" presId="urn:microsoft.com/office/officeart/2005/8/layout/hProcess10"/>
    <dgm:cxn modelId="{4764B05A-ED71-4DEE-9A89-231A58A4F851}" type="presParOf" srcId="{CA1A814B-CD73-4ABC-8A50-14BF1F4EEFA3}" destId="{8C1DB810-306D-4BEC-BE24-904AC351E273}" srcOrd="6" destOrd="0" presId="urn:microsoft.com/office/officeart/2005/8/layout/hProcess10"/>
    <dgm:cxn modelId="{3B8D6466-1A41-4324-8DE7-7FE8A8F15DD0}" type="presParOf" srcId="{8C1DB810-306D-4BEC-BE24-904AC351E273}" destId="{BC5AD54B-F353-4C9F-9880-729D06EF0262}" srcOrd="0" destOrd="0" presId="urn:microsoft.com/office/officeart/2005/8/layout/hProcess10"/>
    <dgm:cxn modelId="{0B6331AB-E8BA-4E36-B5F6-5AF69EB39734}" type="presParOf" srcId="{8C1DB810-306D-4BEC-BE24-904AC351E273}" destId="{30ADB834-5B2C-498A-8E4B-73E85E1D22B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5230" y="204486"/>
          <a:ext cx="2463977" cy="2463977"/>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406342"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Build Grid and Geometrical Structures for transformer, windings and boundaries.</a:t>
          </a:r>
        </a:p>
      </dsp:txBody>
      <dsp:txXfrm>
        <a:off x="478509" y="1755040"/>
        <a:ext cx="2319643" cy="2319643"/>
      </dsp:txXfrm>
    </dsp:sp>
    <dsp:sp modelId="{CBAF70CA-EC59-4394-BE21-3A85CFED56AF}">
      <dsp:nvSpPr>
        <dsp:cNvPr id="0" name=""/>
        <dsp:cNvSpPr/>
      </dsp:nvSpPr>
      <dsp:spPr>
        <a:xfrm>
          <a:off x="2943824" y="1140446"/>
          <a:ext cx="474616"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400300">
            <a:lnSpc>
              <a:spcPct val="90000"/>
            </a:lnSpc>
            <a:spcBef>
              <a:spcPct val="0"/>
            </a:spcBef>
            <a:spcAft>
              <a:spcPct val="35000"/>
            </a:spcAft>
          </a:pPr>
          <a:endParaRPr lang="en-US" sz="5400" kern="1200"/>
        </a:p>
      </dsp:txBody>
      <dsp:txXfrm>
        <a:off x="2943824" y="1258858"/>
        <a:ext cx="332231" cy="355235"/>
      </dsp:txXfrm>
    </dsp:sp>
    <dsp:sp modelId="{3BFF8D25-77DF-4B49-8500-DF1B850067C0}">
      <dsp:nvSpPr>
        <dsp:cNvPr id="0" name=""/>
        <dsp:cNvSpPr/>
      </dsp:nvSpPr>
      <dsp:spPr>
        <a:xfrm>
          <a:off x="3825254" y="204486"/>
          <a:ext cx="2463977" cy="2463977"/>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4226367"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Set </a:t>
          </a:r>
          <a:r>
            <a:rPr lang="en-US" sz="2400" kern="1200" dirty="0">
              <a:latin typeface="Cambria Math" panose="02040503050406030204" pitchFamily="18" charset="0"/>
              <a:ea typeface="Cambria Math" panose="02040503050406030204" pitchFamily="18" charset="0"/>
            </a:rPr>
            <a:t>𝜀, 𝜇, 𝜎,</a:t>
          </a:r>
          <a:r>
            <a:rPr lang="en-US" sz="2400" kern="1200" dirty="0"/>
            <a:t> Material Inhomogeneity, Dispersion and Non-Linearity Model Parameters. </a:t>
          </a:r>
        </a:p>
      </dsp:txBody>
      <dsp:txXfrm>
        <a:off x="4298534" y="1755040"/>
        <a:ext cx="2319643" cy="2319643"/>
      </dsp:txXfrm>
    </dsp:sp>
    <dsp:sp modelId="{4522EE6B-B06D-4A84-9E4C-FD875CD05B60}">
      <dsp:nvSpPr>
        <dsp:cNvPr id="0" name=""/>
        <dsp:cNvSpPr/>
      </dsp:nvSpPr>
      <dsp:spPr>
        <a:xfrm>
          <a:off x="6763849" y="1140446"/>
          <a:ext cx="474616"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400300">
            <a:lnSpc>
              <a:spcPct val="90000"/>
            </a:lnSpc>
            <a:spcBef>
              <a:spcPct val="0"/>
            </a:spcBef>
            <a:spcAft>
              <a:spcPct val="35000"/>
            </a:spcAft>
          </a:pPr>
          <a:endParaRPr lang="en-US" sz="5400" kern="1200"/>
        </a:p>
      </dsp:txBody>
      <dsp:txXfrm>
        <a:off x="6763849" y="1258858"/>
        <a:ext cx="332231" cy="355235"/>
      </dsp:txXfrm>
    </dsp:sp>
    <dsp:sp modelId="{D409A809-F4A7-4B44-8C09-689152D3CE15}">
      <dsp:nvSpPr>
        <dsp:cNvPr id="0" name=""/>
        <dsp:cNvSpPr/>
      </dsp:nvSpPr>
      <dsp:spPr>
        <a:xfrm>
          <a:off x="7645279" y="204486"/>
          <a:ext cx="2463977" cy="2463977"/>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8046392"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Add volume current sources, set resolution and run Simulation for desired discrete steps.</a:t>
          </a:r>
        </a:p>
      </dsp:txBody>
      <dsp:txXfrm>
        <a:off x="8118559" y="1755040"/>
        <a:ext cx="2319643" cy="23196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t>22-Jul-20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t>10</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t>22-Jul-20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t>22-Jul-20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t>22-Jul-20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t>22-Jul-20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t>22-Jul-20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t>22-Jul-20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t>22-Jul-20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t>22-Jul-20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t>22-Jul-20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t>22-Jul-20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t>22-Jul-20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t>22-Jul-20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7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2.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88.emf"/></Relationships>
</file>

<file path=ppt/slides/_rels/slide77.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0.emf"/></Relationships>
</file>

<file path=ppt/slides/_rels/slide79.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4.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a:t>
                          </a: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 </a:t>
                          </a:r>
                          <a14:m>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models: </a:t>
            </a:r>
          </a:p>
          <a:p>
            <a:pPr marL="514350" indent="-514350">
              <a:buFont typeface="+mj-lt"/>
              <a:buAutoNum type="arabicPeriod"/>
            </a:pPr>
            <a:r>
              <a:rPr lang="en-US" dirty="0">
                <a:latin typeface="Times New Roman" pitchFamily="18" charset="0"/>
                <a:cs typeface="Times New Roman" pitchFamily="18" charset="0"/>
              </a:rPr>
              <a:t>Reluctance Model</a:t>
            </a:r>
          </a:p>
          <a:p>
            <a:pPr marL="514350" indent="-514350">
              <a:buFont typeface="+mj-lt"/>
              <a:buAutoNum type="arabicPeriod"/>
            </a:pPr>
            <a:r>
              <a:rPr lang="en-US" dirty="0">
                <a:latin typeface="Times New Roman" pitchFamily="18" charset="0"/>
                <a:cs typeface="Times New Roman" pitchFamily="18" charset="0"/>
              </a:rPr>
              <a:t>Permeance-Capacitance Model</a:t>
            </a:r>
          </a:p>
          <a:p>
            <a:pPr marL="514350" indent="-514350">
              <a:buFont typeface="+mj-lt"/>
              <a:buAutoNum type="arabicPeriod"/>
            </a:pPr>
            <a:r>
              <a:rPr lang="en-US" dirty="0">
                <a:latin typeface="Times New Roman" pitchFamily="18" charset="0"/>
                <a:cs typeface="Times New Roman" pitchFamily="18" charset="0"/>
              </a:rPr>
              <a:t>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17</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lossy </a:t>
                </a:r>
                <a:r>
                  <a:rPr lang="en-US" sz="2400" dirty="0">
                    <a:latin typeface="Times New Roman" pitchFamily="18" charset="0"/>
                    <a:cs typeface="Times New Roman" pitchFamily="18" charset="0"/>
                  </a:rPr>
                  <a:t>and non-linear Magnetic </a:t>
                </a:r>
                <a:r>
                  <a:rPr lang="en-US" sz="2400" dirty="0" smtClean="0">
                    <a:latin typeface="Times New Roman" pitchFamily="18" charset="0"/>
                    <a:cs typeface="Times New Roman" pitchFamily="18" charset="0"/>
                  </a:rPr>
                  <a:t>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using </a:t>
                </a:r>
                <a:endParaRPr lang="en-US" sz="2400" dirty="0" smtClean="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DC Magnetic Reluctance Model for a cumulatively compounded 1800 rpm, 40V low voltage/ power DC generator.  </a:t>
                </a:r>
              </a:p>
              <a:p>
                <a:pPr lvl="1"/>
                <a:r>
                  <a:rPr lang="en-US" dirty="0" smtClean="0">
                    <a:latin typeface="Times New Roman" pitchFamily="18" charset="0"/>
                    <a:cs typeface="Times New Roman" pitchFamily="18" charset="0"/>
                  </a:rPr>
                  <a:t>Low frequency Permeance-Capacitance Model for 150 kHz pulse transformer used in a 160V to 5 V, 100 A, small length (</a:t>
                </a:r>
                <a:r>
                  <a:rPr lang="en-US" smtClean="0">
                    <a:latin typeface="Times New Roman" pitchFamily="18" charset="0"/>
                    <a:cs typeface="Times New Roman" pitchFamily="18" charset="0"/>
                  </a:rPr>
                  <a:t>0.1 m </a:t>
                </a:r>
                <a:r>
                  <a:rPr lang="en-US" dirty="0" smtClean="0">
                    <a:latin typeface="Times New Roman" pitchFamily="18" charset="0"/>
                    <a:cs typeface="Times New Roman" pitchFamily="18" charset="0"/>
                  </a:rPr>
                  <a:t>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for 150 kHz) low voltage/ </a:t>
                </a:r>
                <a:r>
                  <a:rPr lang="en-US" dirty="0">
                    <a:latin typeface="Times New Roman" pitchFamily="18" charset="0"/>
                    <a:cs typeface="Times New Roman" pitchFamily="18" charset="0"/>
                  </a:rPr>
                  <a:t>power isolated 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low voltage/ power, small length (3 m i.e. 0.01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for </a:t>
                </a:r>
                <a:r>
                  <a:rPr lang="en-US" dirty="0">
                    <a:latin typeface="Times New Roman" pitchFamily="18" charset="0"/>
                    <a:cs typeface="Times New Roman" pitchFamily="18" charset="0"/>
                  </a:rPr>
                  <a:t>1 </a:t>
                </a:r>
                <a:r>
                  <a:rPr lang="en-US" dirty="0" smtClean="0">
                    <a:latin typeface="Times New Roman" pitchFamily="18" charset="0"/>
                    <a:cs typeface="Times New Roman" pitchFamily="18" charset="0"/>
                  </a:rPr>
                  <a:t>MHz) gyromagnetic</a:t>
                </a:r>
                <a:r>
                  <a:rPr lang="en-US" dirty="0">
                    <a:latin typeface="Times New Roman" pitchFamily="18" charset="0"/>
                    <a:cs typeface="Times New Roman" pitchFamily="18" charset="0"/>
                  </a:rPr>
                  <a:t>, nonlinear, dispersive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simulation using Finite Difference Time Domain (FDTD) Simulator </a:t>
                </a:r>
                <a:r>
                  <a:rPr lang="en-US" dirty="0" smtClean="0">
                    <a:latin typeface="Times New Roman" pitchFamily="18" charset="0"/>
                    <a:cs typeface="Times New Roman" pitchFamily="18" charset="0"/>
                  </a:rPr>
                  <a:t>MEEP to study </a:t>
                </a:r>
                <a:r>
                  <a:rPr lang="en-US" dirty="0">
                    <a:latin typeface="Times New Roman" pitchFamily="18" charset="0"/>
                    <a:cs typeface="Times New Roman" pitchFamily="18" charset="0"/>
                  </a:rPr>
                  <a:t>Frequency Domain Behavior of Magnetic Transmission Line parameters..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12" t="-2801" r="-23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23</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24</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00" y="1927767"/>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6522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theory</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26</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27</a:t>
            </a:fld>
            <a:endParaRPr lang="en-US"/>
          </a:p>
        </p:txBody>
      </p:sp>
      <p:pic>
        <p:nvPicPr>
          <p:cNvPr id="7" name="Picture 6"/>
          <p:cNvPicPr/>
          <p:nvPr/>
        </p:nvPicPr>
        <p:blipFill rotWithShape="1">
          <a:blip r:embed="rId3"/>
          <a:srcRect t="5813" b="9912"/>
          <a:stretch/>
        </p:blipFill>
        <p:spPr bwMode="auto">
          <a:xfrm>
            <a:off x="6421249" y="231070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29</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 or </a:t>
                </a:r>
                <a:r>
                  <a:rPr lang="en-US" dirty="0" err="1" smtClean="0">
                    <a:latin typeface="Times New Roman" pitchFamily="18" charset="0"/>
                    <a:cs typeface="Times New Roman" pitchFamily="18" charset="0"/>
                  </a:rPr>
                  <a:t>Webers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32</a:t>
            </a:fld>
            <a:endParaRPr lang="en-US"/>
          </a:p>
        </p:txBody>
      </p:sp>
    </p:spTree>
    <p:extLst>
      <p:ext uri="{BB962C8B-B14F-4D97-AF65-F5344CB8AC3E}">
        <p14:creationId xmlns:p14="http://schemas.microsoft.com/office/powerpoint/2010/main" val="453233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12862"/>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33</a:t>
            </a:fld>
            <a:endParaRPr lang="en-US"/>
          </a:p>
        </p:txBody>
      </p:sp>
    </p:spTree>
    <p:extLst>
      <p:ext uri="{BB962C8B-B14F-4D97-AF65-F5344CB8AC3E}">
        <p14:creationId xmlns:p14="http://schemas.microsoft.com/office/powerpoint/2010/main" val="3988710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34</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35</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Components in Transmission Line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2.4. Summary of Three Magnetic Circuit Models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75429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2.4. Comparison of Different 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a:t>
                          </a:r>
                          <a:r>
                            <a:rPr 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Volt]</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94529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 Introduction to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838200" y="1825625"/>
                <a:ext cx="10515600" cy="4895850"/>
              </a:xfrm>
            </p:spPr>
            <p:txBody>
              <a:bodyPr>
                <a:normAutofit/>
              </a:bodyPr>
              <a:lstStyle/>
              <a:p>
                <a:pPr marL="514350" indent="-514350">
                  <a:buFont typeface="+mj-lt"/>
                  <a:buAutoNum type="arabicPeriod"/>
                </a:pPr>
                <a:r>
                  <a:rPr lang="en-US" dirty="0" smtClean="0">
                    <a:latin typeface="Times New Roman" panose="02020603050405020304" pitchFamily="18" charset="0"/>
                    <a:cs typeface="Times New Roman" panose="02020603050405020304" pitchFamily="18" charset="0"/>
                  </a:rPr>
                  <a:t>Magnetic </a:t>
                </a:r>
                <a:r>
                  <a:rPr lang="en-US" dirty="0">
                    <a:latin typeface="Times New Roman" panose="02020603050405020304" pitchFamily="18" charset="0"/>
                    <a:cs typeface="Times New Roman" panose="02020603050405020304" pitchFamily="18" charset="0"/>
                  </a:rPr>
                  <a:t>transmission lines </a:t>
                </a:r>
                <a:r>
                  <a:rPr lang="en-US" dirty="0" smtClean="0">
                    <a:latin typeface="Times New Roman" panose="02020603050405020304" pitchFamily="18" charset="0"/>
                    <a:cs typeface="Times New Roman" panose="02020603050405020304" pitchFamily="18" charset="0"/>
                  </a:rPr>
                  <a:t>employ magnetic </a:t>
                </a:r>
                <a:r>
                  <a:rPr lang="en-US" dirty="0">
                    <a:latin typeface="Times New Roman" panose="02020603050405020304" pitchFamily="18" charset="0"/>
                    <a:cs typeface="Times New Roman" panose="02020603050405020304" pitchFamily="18" charset="0"/>
                  </a:rPr>
                  <a:t>wires of high </a:t>
                </a:r>
                <a:r>
                  <a:rPr lang="en-US" dirty="0" smtClean="0">
                    <a:latin typeface="Times New Roman" panose="02020603050405020304" pitchFamily="18" charset="0"/>
                    <a:cs typeface="Times New Roman" panose="02020603050405020304" pitchFamily="18" charset="0"/>
                  </a:rPr>
                  <a:t>permeability for electromagnetic </a:t>
                </a:r>
                <a:r>
                  <a:rPr lang="en-US" dirty="0">
                    <a:latin typeface="Times New Roman" panose="02020603050405020304" pitchFamily="18" charset="0"/>
                    <a:cs typeface="Times New Roman" panose="02020603050405020304" pitchFamily="18" charset="0"/>
                  </a:rPr>
                  <a:t>energy </a:t>
                </a:r>
                <a:r>
                  <a:rPr lang="en-US" dirty="0" smtClean="0">
                    <a:latin typeface="Times New Roman" panose="02020603050405020304" pitchFamily="18" charset="0"/>
                    <a:cs typeface="Times New Roman" panose="02020603050405020304" pitchFamily="18" charset="0"/>
                  </a:rPr>
                  <a:t>guidance.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Ferromagnetic </a:t>
                </a:r>
                <a:r>
                  <a:rPr lang="en-US" dirty="0" smtClean="0">
                    <a:latin typeface="Times New Roman" panose="02020603050405020304" pitchFamily="18" charset="0"/>
                    <a:cs typeface="Times New Roman" panose="02020603050405020304" pitchFamily="18" charset="0"/>
                  </a:rPr>
                  <a:t>(Iron,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ferrimagnetic</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alloys </a:t>
                </a:r>
                <a:r>
                  <a:rPr lang="en-US" dirty="0" smtClean="0">
                    <a:latin typeface="Times New Roman" panose="02020603050405020304" pitchFamily="18" charset="0"/>
                    <a:cs typeface="Times New Roman" panose="02020603050405020304" pitchFamily="18" charset="0"/>
                  </a:rPr>
                  <a:t>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 materials can be used for making Magnetic Transmission Lines. 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a:latin typeface="Times New Roman" panose="02020603050405020304" pitchFamily="18" charset="0"/>
                    <a:cs typeface="Times New Roman" panose="02020603050405020304" pitchFamily="18" charset="0"/>
                  </a:rPr>
                  <a:t>Snoek’s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838200" y="1825625"/>
                <a:ext cx="10515600" cy="4895850"/>
              </a:xfrm>
              <a:blipFill>
                <a:blip r:embed="rId2"/>
                <a:stretch>
                  <a:fillRect l="-1043" t="-2114" r="-162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5</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4099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Lattice</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53</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MEEP</a:t>
            </a: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8182" cy="1325563"/>
          </a:xfrm>
        </p:spPr>
        <p:txBody>
          <a:bodyPr>
            <a:normAutofit/>
          </a:bodyPr>
          <a:lstStyle/>
          <a:p>
            <a:r>
              <a:rPr lang="en-US" dirty="0">
                <a:latin typeface="Times New Roman" pitchFamily="18" charset="0"/>
                <a:cs typeface="Times New Roman" pitchFamily="18" charset="0"/>
              </a:rPr>
              <a:t>3.2. MEEP: Fully Symmetric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latin typeface="Times New Roman" pitchFamily="18" charset="0"/>
                    <a:cs typeface="Times New Roman" pitchFamily="18" charset="0"/>
                  </a:rPr>
                  <a:t>A. Ampere’s Law (1861)</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𝑯</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𝑱</m:t>
                          </m:r>
                        </m:e>
                        <m:sub>
                          <m:r>
                            <a:rPr lang="en-US" b="1" i="1">
                              <a:latin typeface="Cambria Math" panose="02040503050406030204" pitchFamily="18" charset="0"/>
                            </a:rPr>
                            <m:t>𝑫</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1" i="1">
                          <a:latin typeface="Cambria Math" panose="02040503050406030204" pitchFamily="18" charset="0"/>
                        </a:rPr>
                        <m:t>𝑫</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𝑫</m:t>
                          </m:r>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M. Faraday’s Law (1831)</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𝑱</m:t>
                          </m:r>
                        </m:e>
                        <m:sub>
                          <m:r>
                            <a:rPr lang="en-US" b="1" i="1">
                              <a:latin typeface="Cambria Math" panose="02040503050406030204" pitchFamily="18" charset="0"/>
                            </a:rPr>
                            <m:t>𝑩</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𝐵</m:t>
                          </m:r>
                        </m:sub>
                      </m:sSub>
                      <m:r>
                        <a:rPr lang="en-US" b="1" i="1">
                          <a:latin typeface="Cambria Math" panose="02040503050406030204" pitchFamily="18" charset="0"/>
                        </a:rPr>
                        <m:t>𝑩</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𝑩</m:t>
                          </m:r>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J. C. F. Gauss’s Law for Electricity (1813)</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J. C. F. Gauss’s Law for Magnetism (1813)</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788835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Dispersion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fontScale="85000" lnSpcReduction="10000"/>
              </a:bodyPr>
              <a:lstStyle/>
              <a:p>
                <a:r>
                  <a:rPr lang="en-US" dirty="0" err="1">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r>
                  <a:rPr lang="en-US" b="1"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r>
                        <a:rPr lang="en-US" b="1" i="1">
                          <a:latin typeface="Cambria Math" panose="02040503050406030204" pitchFamily="18" charset="0"/>
                        </a:rPr>
                        <m:t>𝑬</m:t>
                      </m:r>
                      <m:r>
                        <a:rPr lang="en-US" i="1">
                          <a:latin typeface="Cambria Math" panose="02040503050406030204" pitchFamily="18" charset="0"/>
                        </a:rPr>
                        <m:t>+</m:t>
                      </m:r>
                      <m:r>
                        <a:rPr lang="en-US" b="1" i="1">
                          <a:latin typeface="Cambria Math" panose="02040503050406030204" pitchFamily="18" charset="0"/>
                        </a:rPr>
                        <m:t>𝑷</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14:m>
                  <m:oMath xmlns:m="http://schemas.openxmlformats.org/officeDocument/2006/math">
                    <m:r>
                      <a:rPr lang="en-US" i="1">
                        <a:latin typeface="Cambria Math" panose="02040503050406030204" pitchFamily="18" charset="0"/>
                      </a:rPr>
                      <m:t>𝜀</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itchFamily="18" charset="0"/>
                    <a:cs typeface="Times New Roman" pitchFamily="18" charset="0"/>
                  </a:rPr>
                  <a:t>are represented as a sum of harmonic resonances and a term for frequency independent electric conductivity.</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𝜀</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𝑁</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e>
                              </m:d>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b="0" i="1" smtClean="0">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b="0" i="1" smtClean="0">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den>
                          </m:f>
                        </m:e>
                      </m:nary>
                      <m:r>
                        <a:rPr lang="en-US" b="0" i="1" smtClean="0">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𝑁</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e>
                              </m:d>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𝑛</m:t>
                                  </m:r>
                                </m:sub>
                              </m:sSub>
                            </m:den>
                          </m:f>
                        </m:e>
                      </m:nary>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oMath>
                </a14:m>
                <a:r>
                  <a:rPr lang="en-US" dirty="0">
                    <a:latin typeface="Times New Roman" pitchFamily="18" charset="0"/>
                    <a:cs typeface="Times New Roman" pitchFamily="18" charset="0"/>
                  </a:rPr>
                  <a:t>is the electrical/magnetic conductivity.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is the angular resonance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is a 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28" t="-2421" r="-75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87552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a:latin typeface="Times New Roman" pitchFamily="18" charset="0"/>
                <a:cs typeface="Times New Roman" pitchFamily="18" charset="0"/>
              </a:rPr>
              <a:t>Directional 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Dispersion </a:t>
            </a:r>
            <a:r>
              <a:rPr lang="en-US" dirty="0" err="1">
                <a:latin typeface="Times New Roman" pitchFamily="18" charset="0"/>
                <a:cs typeface="Times New Roman" pitchFamily="18" charset="0"/>
              </a:rPr>
              <a:t>Drude-Lorentzian</a:t>
            </a:r>
            <a:r>
              <a:rPr lang="en-US" dirty="0">
                <a:latin typeface="Times New Roman" pitchFamily="18" charset="0"/>
                <a:cs typeface="Times New Roman" pitchFamily="18" charset="0"/>
              </a:rPr>
              <a:t> Model (1900) </a:t>
            </a:r>
          </a:p>
        </p:txBody>
      </p:sp>
      <p:pic>
        <p:nvPicPr>
          <p:cNvPr id="2052" name="Picture 4" descr="Image result for drude lorentz susceptibility"/>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5529775" y="1690688"/>
            <a:ext cx="5824025" cy="48675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74320" y="1690688"/>
            <a:ext cx="5255455" cy="4154984"/>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Dispersion </a:t>
            </a:r>
            <a:r>
              <a:rPr lang="en-US" sz="2400" dirty="0" err="1">
                <a:latin typeface="Times New Roman" pitchFamily="18" charset="0"/>
                <a:cs typeface="Times New Roman" pitchFamily="18" charset="0"/>
              </a:rPr>
              <a:t>Drude</a:t>
            </a:r>
            <a:r>
              <a:rPr lang="en-US" sz="2400" dirty="0">
                <a:latin typeface="Times New Roman" pitchFamily="18" charset="0"/>
                <a:cs typeface="Times New Roman" pitchFamily="18" charset="0"/>
              </a:rPr>
              <a:t>-Lorentzian Model (1900) explains the electrodynamic properties of metals by regarding conduction band electrons as non-interacting electron gas. </a:t>
            </a:r>
          </a:p>
          <a:p>
            <a:pPr marL="457200" indent="-457200">
              <a:buFont typeface="+mj-lt"/>
              <a:buAutoNum type="arabicPeriod"/>
            </a:pPr>
            <a:r>
              <a:rPr lang="en-US" sz="2400" dirty="0">
                <a:latin typeface="Times New Roman" pitchFamily="18" charset="0"/>
                <a:cs typeface="Times New Roman" pitchFamily="18" charset="0"/>
              </a:rPr>
              <a:t>When the material is excited by an external source of resonant frequency, the material absorption loss increases greatly. Electromagnetic Energy is converted into other forms of energy.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50993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Non-Linearity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a:latin typeface="Times New Roman" pitchFamily="18" charset="0"/>
                    <a:cs typeface="Times New Roman" pitchFamily="18" charset="0"/>
                  </a:rPr>
                  <a:t>In Pockels and Kerr Non-linearity model (1875), </a:t>
                </a:r>
                <a14:m>
                  <m:oMath xmlns:m="http://schemas.openxmlformats.org/officeDocument/2006/math">
                    <m:r>
                      <a:rPr lang="en-US" i="1">
                        <a:latin typeface="Cambria Math" panose="02040503050406030204" pitchFamily="18" charset="0"/>
                      </a:rPr>
                      <m:t>𝜀</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itchFamily="18" charset="0"/>
                    <a:cs typeface="Times New Roman" pitchFamily="18" charset="0"/>
                  </a:rPr>
                  <a:t>can be changed by the field intensity. </a:t>
                </a:r>
              </a:p>
              <a:p>
                <a:pPr marL="0" indent="0">
                  <a:buNone/>
                </a:pPr>
                <a:endParaRPr lang="en-US" b="1"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𝑬</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m:t>
                      </m:r>
                      <m:r>
                        <a:rPr lang="en-US" b="1" i="1">
                          <a:latin typeface="Cambria Math" panose="02040503050406030204" pitchFamily="18" charset="0"/>
                        </a:rPr>
                        <m:t>𝑷</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𝑯</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oMath>
                </a14:m>
                <a:r>
                  <a:rPr lang="en-US" dirty="0">
                    <a:latin typeface="Times New Roman" pitchFamily="18" charset="0"/>
                    <a:cs typeface="Times New Roman" pitchFamily="18" charset="0"/>
                  </a:rPr>
                  <a:t> sum is the Pockels effect; whereas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oMath>
                </a14:m>
                <a:r>
                  <a:rPr lang="en-US" dirty="0">
                    <a:latin typeface="Times New Roman" pitchFamily="18" charset="0"/>
                    <a:cs typeface="Times New Roman" pitchFamily="18" charset="0"/>
                  </a:rPr>
                  <a:t> sum is the Kerr effect.</a:t>
                </a:r>
              </a:p>
              <a:p>
                <a:pPr marL="285750" indent="-285750"/>
                <a:r>
                  <a:rPr lang="en-US" dirty="0">
                    <a:latin typeface="Times New Roman" pitchFamily="18" charset="0"/>
                    <a:cs typeface="Times New Roman" pitchFamily="18" charset="0"/>
                  </a:rPr>
                  <a:t>Ferromagnetic materials are non-linear as their permeability varies with the strength of applied field intensity.</a:t>
                </a:r>
              </a:p>
              <a:p>
                <a:pPr marL="285750" indent="-285750"/>
                <a:r>
                  <a:rPr lang="en-US" dirty="0">
                    <a:latin typeface="Times New Roman" pitchFamily="18" charset="0"/>
                    <a:cs typeface="Times New Roman" pitchFamily="18" charset="0"/>
                  </a:rPr>
                  <a:t>At high magnetic field intensity, the material saturates, limiting further increase of Magnetic Flux. Hence, the susceptibility decreases rapidly.  </a:t>
                </a: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8" t="-2101" r="-1159" b="-98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705593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85000" lnSpcReduction="10000"/>
              </a:bodyPr>
              <a:lstStyle/>
              <a:p>
                <a:r>
                  <a:rPr lang="en-US" dirty="0">
                    <a:latin typeface="Times New Roman" pitchFamily="18" charset="0"/>
                    <a:cs typeface="Times New Roman" pitchFamily="18" charset="0"/>
                  </a:rPr>
                  <a:t>Landau-</a:t>
                </a:r>
                <a:r>
                  <a:rPr lang="en-US" dirty="0" err="1">
                    <a:latin typeface="Times New Roman" pitchFamily="18" charset="0"/>
                    <a:cs typeface="Times New Roman" pitchFamily="18" charset="0"/>
                  </a:rPr>
                  <a:t>Lifshitz</a:t>
                </a:r>
                <a:r>
                  <a:rPr lang="en-US" dirty="0">
                    <a:latin typeface="Times New Roman" pitchFamily="18" charset="0"/>
                    <a:cs typeface="Times New Roman" pitchFamily="18" charset="0"/>
                  </a:rPr>
                  <a:t>-Gilbert model (1955) describes the precessional motion of saturated magnetic dipoles in a magnetic field. </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num>
                        <m:den>
                          <m:r>
                            <a:rPr lang="en-US" i="1">
                              <a:latin typeface="Cambria Math" panose="02040503050406030204" pitchFamily="18" charset="0"/>
                            </a:rPr>
                            <m:t>𝑑𝑡</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b="0" i="1" smtClean="0">
                              <a:latin typeface="Cambria Math" panose="02040503050406030204" pitchFamily="18" charset="0"/>
                            </a:rPr>
                            <m:t>𝑛</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r>
                            <a:rPr lang="en-US" b="1" i="1" smtClean="0">
                              <a:latin typeface="Cambria Math" panose="02040503050406030204" pitchFamily="18" charset="0"/>
                            </a:rPr>
                            <m:t>𝑯</m:t>
                          </m:r>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𝑛</m:t>
                              </m:r>
                            </m:sub>
                          </m:sSub>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𝑛</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num>
                            <m:den>
                              <m:r>
                                <a:rPr lang="en-US" i="1">
                                  <a:latin typeface="Cambria Math" panose="02040503050406030204" pitchFamily="18" charset="0"/>
                                </a:rPr>
                                <m:t>𝑑𝑡</m:t>
                              </m:r>
                            </m:den>
                          </m:f>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i="1">
                            <a:latin typeface="Cambria Math" panose="02040503050406030204" pitchFamily="18" charset="0"/>
                          </a:rPr>
                          <m:t>𝑛</m:t>
                        </m:r>
                      </m:sub>
                    </m:sSub>
                  </m:oMath>
                </a14:m>
                <a:r>
                  <a:rPr lang="en-US" dirty="0">
                    <a:latin typeface="Times New Roman" pitchFamily="18" charset="0"/>
                    <a:cs typeface="Times New Roman" pitchFamily="18" charset="0"/>
                  </a:rPr>
                  <a:t>describes the linear deviation of magnetization from its static equilibrium value. Precession occurs around this unit bias vector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i="1">
                            <a:latin typeface="Cambria Math" panose="02040503050406030204" pitchFamily="18" charset="0"/>
                          </a:rPr>
                          <m:t>𝑛</m:t>
                        </m:r>
                      </m:sub>
                    </m:sSub>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is the angular resonance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is a damping factor.</a:t>
                </a:r>
              </a:p>
              <a:p>
                <a:r>
                  <a:rPr lang="en-US" dirty="0">
                    <a:latin typeface="Times New Roman" pitchFamily="18" charset="0"/>
                    <a:cs typeface="Times New Roman" pitchFamily="18" charset="0"/>
                  </a:rPr>
                  <a:t>For such anisotropic media, non-diagonal susceptibility tensor is used to </a:t>
                </a:r>
                <a:r>
                  <a:rPr lang="en-US">
                    <a:latin typeface="Times New Roman" pitchFamily="18" charset="0"/>
                    <a:cs typeface="Times New Roman" pitchFamily="18" charset="0"/>
                  </a:rPr>
                  <a:t>relate Magnetization </a:t>
                </a:r>
                <a:r>
                  <a:rPr lang="en-US" dirty="0">
                    <a:latin typeface="Times New Roman" pitchFamily="18" charset="0"/>
                    <a:cs typeface="Times New Roman" pitchFamily="18" charset="0"/>
                  </a:rPr>
                  <a:t>and Field intensity. </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rotWithShape="1">
                <a:blip r:embed="rId2"/>
                <a:stretch>
                  <a:fillRect l="-928" t="-2561" r="-34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Field Patterns and Green’s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latin typeface="Times New Roman" pitchFamily="18" charset="0"/>
                    <a:cs typeface="Times New Roman" pitchFamily="18" charset="0"/>
                  </a:rPr>
                  <a:t>G. Green’s Functions (1835) give the Field Patterns from a localized point source at a particular frequency </a:t>
                </a: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latin typeface="Times New Roman" pitchFamily="18" charset="0"/>
                    <a:cs typeface="Times New Roman" pitchFamily="18"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b="0" i="1" smtClean="0">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The point current source </a:t>
                </a:r>
                <a14:m>
                  <m:oMath xmlns:m="http://schemas.openxmlformats.org/officeDocument/2006/math">
                    <m:r>
                      <a:rPr lang="en-US" b="0" i="1" smtClean="0">
                        <a:latin typeface="Cambria Math" panose="02040503050406030204" pitchFamily="18" charset="0"/>
                      </a:rPr>
                      <m:t>𝑗</m:t>
                    </m:r>
                  </m:oMath>
                </a14:m>
                <a:r>
                  <a:rPr lang="en-US" dirty="0">
                    <a:latin typeface="Times New Roman" pitchFamily="18" charset="0"/>
                    <a:cs typeface="Times New Roman" pitchFamily="18" charset="0"/>
                  </a:rPr>
                  <a:t> is placed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latin typeface="Times New Roman" pitchFamily="18" charset="0"/>
                    <a:cs typeface="Times New Roman" pitchFamily="18" charset="0"/>
                  </a:rPr>
                  <a:t>.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𝑡h</m:t>
                        </m:r>
                      </m:sup>
                    </m:sSup>
                  </m:oMath>
                </a14:m>
                <a:r>
                  <a:rPr lang="en-US" dirty="0">
                    <a:latin typeface="Times New Roman" pitchFamily="18" charset="0"/>
                    <a:cs typeface="Times New Roman" pitchFamily="18" charset="0"/>
                  </a:rPr>
                  <a:t> field component is observed.</a:t>
                </a:r>
              </a:p>
              <a:p>
                <a:pPr marL="0" indent="0" algn="ctr">
                  <a:buNone/>
                </a:pPr>
                <a14:m>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A frequency domain solver is also provided for multidimensional Fourier transformation (1822) and the decomposition of fields into travelling modes.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141988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4. Simulation of Magnetic Transmission Lines</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7162715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itchFamily="18" charset="0"/>
                <a:cs typeface="Times New Roman" pitchFamily="18" charset="0"/>
              </a:rPr>
              <a:t>4.1. MEEP Simulation of Non-linear Dispersive, Gyromagnetic Magnetic 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4.1. MEEP Simulations for Magnetic Transmission Lines</a:t>
            </a:r>
          </a:p>
        </p:txBody>
      </p:sp>
      <p:sp>
        <p:nvSpPr>
          <p:cNvPr id="3" name="Content Placeholder 2"/>
          <p:cNvSpPr>
            <a:spLocks noGrp="1"/>
          </p:cNvSpPr>
          <p:nvPr>
            <p:ph idx="1"/>
          </p:nvPr>
        </p:nvSpPr>
        <p:spPr>
          <a:xfrm>
            <a:off x="838200" y="2117725"/>
            <a:ext cx="10515600" cy="4866120"/>
          </a:xfrm>
        </p:spPr>
        <p:txBody>
          <a:bodyPr>
            <a:normAutofit/>
          </a:bodyPr>
          <a:lstStyle/>
          <a:p>
            <a:r>
              <a:rPr lang="en-US" dirty="0">
                <a:latin typeface="Times New Roman" pitchFamily="18" charset="0"/>
                <a:cs typeface="Times New Roman" pitchFamily="18" charset="0"/>
              </a:rPr>
              <a:t>The Magnetic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constructed </a:t>
            </a:r>
            <a:r>
              <a:rPr lang="en-US" dirty="0" smtClean="0">
                <a:latin typeface="Times New Roman" pitchFamily="18" charset="0"/>
                <a:cs typeface="Times New Roman" pitchFamily="18" charset="0"/>
              </a:rPr>
              <a:t>using an inhomogeneous</a:t>
            </a:r>
            <a:r>
              <a:rPr lang="en-US" dirty="0">
                <a:latin typeface="Times New Roman" pitchFamily="18" charset="0"/>
                <a:cs typeface="Times New Roman" pitchFamily="18" charset="0"/>
              </a:rPr>
              <a:t>, dispersive, non-linear </a:t>
            </a:r>
            <a:r>
              <a:rPr lang="en-US" dirty="0" smtClean="0">
                <a:latin typeface="Times New Roman" pitchFamily="18" charset="0"/>
                <a:cs typeface="Times New Roman" pitchFamily="18" charset="0"/>
              </a:rPr>
              <a:t>ferromagnet.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determine 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4.1. MEEP Algorithm for simulating Magnetic Transmission Lines</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68</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114587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9492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4.1. MEEP Simulations for Magnetic Transmission Lines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69</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TextBox 6"/>
              <p:cNvSpPr txBox="1"/>
              <p:nvPr/>
            </p:nvSpPr>
            <p:spPr>
              <a:xfrm>
                <a:off x="313900" y="2169994"/>
                <a:ext cx="6387152" cy="3656707"/>
              </a:xfrm>
              <a:prstGeom prst="rect">
                <a:avLst/>
              </a:prstGeom>
              <a:noFill/>
            </p:spPr>
            <p:txBody>
              <a:bodyPr wrap="square" rtlCol="0">
                <a:spAutoFit/>
              </a:bodyPr>
              <a:lstStyle/>
              <a:p>
                <a:r>
                  <a:rPr lang="en-US" sz="2400" dirty="0" smtClean="0">
                    <a:latin typeface="Times New Roman" pitchFamily="18" charset="0"/>
                    <a:cs typeface="Times New Roman" pitchFamily="18" charset="0"/>
                  </a:rPr>
                  <a:t>Magnetic Transmission Line was excited by a small Gaussian pulse to examine the Frequency Response. The Fields will be used to determine its intrinsic impedance, propagation constant, transverse impedance and longitudinal admittance.</a:t>
                </a:r>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𝜂</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𝑑</m:t>
                              </m:r>
                            </m:e>
                          </m:d>
                        </m:num>
                        <m:den>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𝑑</m:t>
                              </m:r>
                            </m:e>
                          </m:d>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𝑇</m:t>
                                  </m:r>
                                </m:sub>
                              </m:sSub>
                            </m:num>
                            <m:den>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𝐿</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den>
                          </m:f>
                        </m:e>
                      </m:ra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𝛾</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𝐿</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sub>
                                  </m:sSub>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num>
                                <m:den>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den>
                              </m:f>
                            </m:e>
                          </m:d>
                        </m:e>
                      </m:func>
                      <m:r>
                        <a:rPr lang="en-US" i="1">
                          <a:latin typeface="Cambria Math" panose="02040503050406030204" pitchFamily="18" charset="0"/>
                        </a:rPr>
                        <m:t>=</m:t>
                      </m:r>
                      <m:rad>
                        <m:radPr>
                          <m:degHide m:val="on"/>
                          <m:ctrlPr>
                            <a:rPr lang="en-US" i="1">
                              <a:latin typeface="Cambria Math" panose="02040503050406030204" pitchFamily="18" charset="0"/>
                            </a:rPr>
                          </m:ctrlPr>
                        </m:radPr>
                        <m:deg/>
                        <m:e>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𝑇</m:t>
                                  </m:r>
                                </m:sub>
                              </m:sSub>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𝐿</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e>
                          </m:d>
                        </m:e>
                      </m:ra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𝛽</m:t>
                      </m:r>
                    </m:oMath>
                  </m:oMathPara>
                </a14:m>
                <a:endParaRPr lang="en-US" dirty="0">
                  <a:latin typeface="Times New Roman" pitchFamily="18" charset="0"/>
                  <a:cs typeface="Times New Roman" pitchFamily="18" charset="0"/>
                </a:endParaRPr>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13900" y="2169994"/>
                <a:ext cx="6387152" cy="3656707"/>
              </a:xfrm>
              <a:prstGeom prst="rect">
                <a:avLst/>
              </a:prstGeom>
              <a:blipFill>
                <a:blip r:embed="rId2"/>
                <a:stretch>
                  <a:fillRect l="-1431" t="-1333" r="-1431"/>
                </a:stretch>
              </a:blipFill>
            </p:spPr>
            <p:txBody>
              <a:bodyPr/>
              <a:lstStyle/>
              <a:p>
                <a:r>
                  <a:rPr lang="en-US">
                    <a:noFill/>
                  </a:rPr>
                  <a:t> </a:t>
                </a:r>
              </a:p>
            </p:txBody>
          </p:sp>
        </mc:Fallback>
      </mc:AlternateContent>
      <p:pic>
        <p:nvPicPr>
          <p:cNvPr id="8" name="Picture 7"/>
          <p:cNvPicPr>
            <a:picLocks noChangeAspect="1"/>
          </p:cNvPicPr>
          <p:nvPr/>
        </p:nvPicPr>
        <p:blipFill rotWithShape="1">
          <a:blip r:embed="rId3"/>
          <a:srcRect l="10562" r="12849"/>
          <a:stretch/>
        </p:blipFill>
        <p:spPr>
          <a:xfrm>
            <a:off x="6959600" y="2220337"/>
            <a:ext cx="4610100" cy="3077413"/>
          </a:xfrm>
          <a:prstGeom prst="rect">
            <a:avLst/>
          </a:prstGeom>
          <a:ln>
            <a:solidFill>
              <a:schemeClr val="tx1"/>
            </a:solidFill>
          </a:ln>
        </p:spPr>
      </p:pic>
    </p:spTree>
    <p:extLst>
      <p:ext uri="{BB962C8B-B14F-4D97-AF65-F5344CB8AC3E}">
        <p14:creationId xmlns:p14="http://schemas.microsoft.com/office/powerpoint/2010/main" val="658601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latin typeface="Times New Roman" pitchFamily="18" charset="0"/>
                <a:cs typeface="Times New Roman" pitchFamily="18" charset="0"/>
              </a:rPr>
              <a:t>1.2. 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4.1. Simulation parameters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70</a:t>
            </a:fld>
            <a:endParaRPr lang="en-US">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4001" y="2218163"/>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Rectangle 2"/>
              <p:cNvSpPr/>
              <p:nvPr/>
            </p:nvSpPr>
            <p:spPr>
              <a:xfrm>
                <a:off x="685800" y="1849438"/>
                <a:ext cx="5410200" cy="4044312"/>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1. Temporal and Spatial resolution</a:t>
                </a: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b="0" i="1" smtClean="0">
                          <a:latin typeface="Cambria Math" panose="02040503050406030204" pitchFamily="18" charset="0"/>
                          <a:ea typeface="Cambria Math" panose="02040503050406030204" pitchFamily="18" charset="0"/>
                          <a:cs typeface="Times New Roman" panose="02020603050405020304" pitchFamily="18" charset="0"/>
                        </a:rPr>
                        <m:t>=83.3 </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𝑝𝑠</m:t>
                      </m:r>
                      <m:r>
                        <a:rPr lang="en-US" b="0" i="1" smtClean="0">
                          <a:latin typeface="Cambria Math" panose="02040503050406030204" pitchFamily="18" charset="0"/>
                          <a:ea typeface="Cambria Math" panose="02040503050406030204" pitchFamily="18" charset="0"/>
                          <a:cs typeface="Times New Roman" panose="02020603050405020304" pitchFamily="18" charset="0"/>
                        </a:rPr>
                        <m:t>, ∆</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b="0" i="1" smtClean="0">
                          <a:latin typeface="Cambria Math" panose="02040503050406030204" pitchFamily="18" charset="0"/>
                          <a:ea typeface="Cambria Math" panose="02040503050406030204" pitchFamily="18" charset="0"/>
                          <a:cs typeface="Times New Roman" panose="02020603050405020304" pitchFamily="18" charset="0"/>
                        </a:rPr>
                        <m:t>=25</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2. Ferromagnet </a:t>
                </a:r>
                <a:r>
                  <a:rPr lang="en-US" dirty="0" err="1" smtClean="0">
                    <a:latin typeface="Times New Roman" panose="02020603050405020304" pitchFamily="18" charset="0"/>
                    <a:cs typeface="Times New Roman" panose="02020603050405020304" pitchFamily="18" charset="0"/>
                  </a:rPr>
                  <a:t>Drude</a:t>
                </a:r>
                <a:r>
                  <a:rPr lang="en-US" dirty="0" smtClean="0">
                    <a:latin typeface="Times New Roman" panose="02020603050405020304" pitchFamily="18" charset="0"/>
                    <a:cs typeface="Times New Roman" panose="02020603050405020304" pitchFamily="18" charset="0"/>
                  </a:rPr>
                  <a:t>-Lorentzian Permeability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a:latin typeface="Cambria Math" panose="02040503050406030204" pitchFamily="18" charset="0"/>
                            </a:rPr>
                            <m:t>μ</m:t>
                          </m:r>
                        </m:e>
                        <m:sub>
                          <m:r>
                            <a:rPr lang="en-US" b="0" i="1" smtClean="0">
                              <a:latin typeface="Cambria Math" panose="02040503050406030204" pitchFamily="18" charset="0"/>
                            </a:rPr>
                            <m:t>𝑟</m:t>
                          </m:r>
                        </m:sub>
                      </m:sSub>
                      <m:d>
                        <m:dPr>
                          <m:ctrlPr>
                            <a:rPr lang="en-US" i="1">
                              <a:latin typeface="Cambria Math" panose="02040503050406030204" pitchFamily="18" charset="0"/>
                            </a:rPr>
                          </m:ctrlPr>
                        </m:dPr>
                        <m:e>
                          <m:r>
                            <m:rPr>
                              <m:sty m:val="p"/>
                            </m:rPr>
                            <a:rPr lang="en-US" b="0" i="0">
                              <a:latin typeface="Cambria Math" panose="02040503050406030204" pitchFamily="18" charset="0"/>
                            </a:rPr>
                            <m:t>ω</m:t>
                          </m:r>
                          <m:r>
                            <a:rPr lang="en-US" b="0" i="0">
                              <a:latin typeface="Cambria Math" panose="02040503050406030204" pitchFamily="18" charset="0"/>
                            </a:rPr>
                            <m:t>,</m:t>
                          </m:r>
                          <m:r>
                            <m:rPr>
                              <m:sty m:val="p"/>
                            </m:rPr>
                            <a:rPr lang="en-US" b="0" i="0">
                              <a:latin typeface="Cambria Math" panose="02040503050406030204" pitchFamily="18" charset="0"/>
                            </a:rPr>
                            <m:t>x</m:t>
                          </m:r>
                        </m:e>
                      </m:d>
                      <m:r>
                        <a:rPr lang="en-US" b="0" i="0">
                          <a:latin typeface="Cambria Math" panose="02040503050406030204" pitchFamily="18" charset="0"/>
                        </a:rPr>
                        <m:t>=</m:t>
                      </m:r>
                      <m:r>
                        <a:rPr lang="en-US" b="0" i="0" smtClean="0">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b="0" i="0">
                                      <a:latin typeface="Cambria Math" panose="02040503050406030204" pitchFamily="18" charset="0"/>
                                    </a:rPr>
                                    <m:t>σ</m:t>
                                  </m:r>
                                </m:e>
                                <m:sub>
                                  <m:r>
                                    <m:rPr>
                                      <m:sty m:val="p"/>
                                    </m:rPr>
                                    <a:rPr lang="en-US" b="0" i="0">
                                      <a:latin typeface="Cambria Math" panose="02040503050406030204" pitchFamily="18" charset="0"/>
                                    </a:rPr>
                                    <m:t>n</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sSubSup>
                                <m:sSubSupPr>
                                  <m:ctrlPr>
                                    <a:rPr lang="en-US" i="1">
                                      <a:latin typeface="Cambria Math" panose="02040503050406030204" pitchFamily="18" charset="0"/>
                                    </a:rPr>
                                  </m:ctrlPr>
                                </m:sSubSupPr>
                                <m:e>
                                  <m:r>
                                    <m:rPr>
                                      <m:sty m:val="p"/>
                                    </m:rPr>
                                    <a:rPr lang="en-US" b="0" i="0">
                                      <a:latin typeface="Cambria Math" panose="02040503050406030204" pitchFamily="18" charset="0"/>
                                    </a:rPr>
                                    <m:t>ω</m:t>
                                  </m:r>
                                </m:e>
                                <m:sub>
                                  <m:r>
                                    <m:rPr>
                                      <m:sty m:val="p"/>
                                    </m:rPr>
                                    <a:rPr lang="en-US" b="0" i="0">
                                      <a:latin typeface="Cambria Math" panose="02040503050406030204" pitchFamily="18" charset="0"/>
                                    </a:rPr>
                                    <m:t>n</m:t>
                                  </m:r>
                                </m:sub>
                                <m:sup>
                                  <m:r>
                                    <a:rPr lang="en-US" b="0" i="0">
                                      <a:latin typeface="Cambria Math" panose="02040503050406030204" pitchFamily="18" charset="0"/>
                                    </a:rPr>
                                    <m:t>2</m:t>
                                  </m:r>
                                </m:sup>
                              </m:sSubSup>
                            </m:num>
                            <m:den>
                              <m:sSubSup>
                                <m:sSubSupPr>
                                  <m:ctrlPr>
                                    <a:rPr lang="en-US" i="1">
                                      <a:latin typeface="Cambria Math" panose="02040503050406030204" pitchFamily="18" charset="0"/>
                                    </a:rPr>
                                  </m:ctrlPr>
                                </m:sSubSupPr>
                                <m:e>
                                  <m:r>
                                    <m:rPr>
                                      <m:sty m:val="p"/>
                                    </m:rPr>
                                    <a:rPr lang="en-US" b="0" i="0">
                                      <a:latin typeface="Cambria Math" panose="02040503050406030204" pitchFamily="18" charset="0"/>
                                    </a:rPr>
                                    <m:t>ω</m:t>
                                  </m:r>
                                </m:e>
                                <m:sub>
                                  <m:r>
                                    <m:rPr>
                                      <m:sty m:val="p"/>
                                    </m:rPr>
                                    <a:rPr lang="en-US" b="0" i="0">
                                      <a:latin typeface="Cambria Math" panose="02040503050406030204" pitchFamily="18" charset="0"/>
                                    </a:rPr>
                                    <m:t>n</m:t>
                                  </m:r>
                                </m:sub>
                                <m:sup>
                                  <m:r>
                                    <a:rPr lang="en-US" b="0" i="0">
                                      <a:latin typeface="Cambria Math" panose="02040503050406030204" pitchFamily="18" charset="0"/>
                                    </a:rPr>
                                    <m:t>2</m:t>
                                  </m:r>
                                </m:sup>
                              </m:sSubSup>
                              <m:r>
                                <a:rPr lang="en-US" b="0" i="0">
                                  <a:latin typeface="Cambria Math" panose="02040503050406030204" pitchFamily="18" charset="0"/>
                                </a:rPr>
                                <m:t>−</m:t>
                              </m:r>
                              <m:sSup>
                                <m:sSupPr>
                                  <m:ctrlPr>
                                    <a:rPr lang="en-US" i="1">
                                      <a:latin typeface="Cambria Math" panose="02040503050406030204" pitchFamily="18" charset="0"/>
                                    </a:rPr>
                                  </m:ctrlPr>
                                </m:sSupPr>
                                <m:e>
                                  <m:r>
                                    <m:rPr>
                                      <m:sty m:val="p"/>
                                    </m:rPr>
                                    <a:rPr lang="en-US" b="0" i="0">
                                      <a:latin typeface="Cambria Math" panose="02040503050406030204" pitchFamily="18" charset="0"/>
                                    </a:rPr>
                                    <m:t>ω</m:t>
                                  </m:r>
                                </m:e>
                                <m:sup>
                                  <m:r>
                                    <a:rPr lang="en-US" b="0" i="0">
                                      <a:latin typeface="Cambria Math" panose="02040503050406030204" pitchFamily="18" charset="0"/>
                                    </a:rPr>
                                    <m:t>2</m:t>
                                  </m:r>
                                </m:sup>
                              </m:sSup>
                              <m:r>
                                <a:rPr lang="en-US" b="0" i="0">
                                  <a:latin typeface="Cambria Math" panose="02040503050406030204" pitchFamily="18" charset="0"/>
                                </a:rPr>
                                <m:t>+</m:t>
                              </m:r>
                              <m:r>
                                <m:rPr>
                                  <m:sty m:val="p"/>
                                </m:rPr>
                                <a:rPr lang="en-US" b="0" i="0">
                                  <a:latin typeface="Cambria Math" panose="02040503050406030204" pitchFamily="18" charset="0"/>
                                </a:rPr>
                                <m:t>jω</m:t>
                              </m:r>
                              <m:sSub>
                                <m:sSubPr>
                                  <m:ctrlPr>
                                    <a:rPr lang="en-US" i="1">
                                      <a:latin typeface="Cambria Math" panose="02040503050406030204" pitchFamily="18" charset="0"/>
                                    </a:rPr>
                                  </m:ctrlPr>
                                </m:sSubPr>
                                <m:e>
                                  <m:r>
                                    <m:rPr>
                                      <m:sty m:val="p"/>
                                    </m:rPr>
                                    <a:rPr lang="en-US" b="0" i="0">
                                      <a:latin typeface="Cambria Math" panose="02040503050406030204" pitchFamily="18" charset="0"/>
                                    </a:rPr>
                                    <m:t>γ</m:t>
                                  </m:r>
                                </m:e>
                                <m:sub>
                                  <m:r>
                                    <m:rPr>
                                      <m:sty m:val="p"/>
                                    </m:rPr>
                                    <a:rPr lang="en-US" b="0" i="0">
                                      <a:latin typeface="Cambria Math" panose="02040503050406030204" pitchFamily="18" charset="0"/>
                                    </a:rPr>
                                    <m:t>n</m:t>
                                  </m:r>
                                </m:sub>
                              </m:sSub>
                            </m:den>
                          </m:f>
                        </m:e>
                      </m:d>
                    </m:oMath>
                  </m:oMathPara>
                </a14:m>
                <a:endParaRPr lang="en-US"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sSub>
                        <m:sSubPr>
                          <m:ctrlPr>
                            <a:rPr lang="en-US" i="1">
                              <a:latin typeface="Cambria Math" panose="02040503050406030204" pitchFamily="18" charset="0"/>
                            </a:rPr>
                          </m:ctrlPr>
                        </m:sSubPr>
                        <m:e>
                          <m:r>
                            <m:rPr>
                              <m:sty m:val="p"/>
                            </m:rPr>
                            <a:rPr lang="en-US" b="0" i="0">
                              <a:latin typeface="Cambria Math" panose="02040503050406030204" pitchFamily="18" charset="0"/>
                            </a:rPr>
                            <m:t>σ</m:t>
                          </m:r>
                        </m:e>
                        <m:sub>
                          <m:r>
                            <m:rPr>
                              <m:sty m:val="p"/>
                            </m:rPr>
                            <a:rPr lang="en-US" b="0" i="0">
                              <a:latin typeface="Cambria Math" panose="02040503050406030204" pitchFamily="18" charset="0"/>
                            </a:rPr>
                            <m:t>n</m:t>
                          </m:r>
                        </m:sub>
                      </m:sSub>
                      <m:r>
                        <a:rPr lang="en-US" b="0" i="0" smtClean="0">
                          <a:latin typeface="Cambria Math"/>
                        </a:rPr>
                        <m:t>=10,</m:t>
                      </m:r>
                      <m:sSub>
                        <m:sSubPr>
                          <m:ctrlPr>
                            <a:rPr lang="en-US" i="1">
                              <a:latin typeface="Cambria Math" panose="02040503050406030204" pitchFamily="18" charset="0"/>
                            </a:rPr>
                          </m:ctrlPr>
                        </m:sSubPr>
                        <m:e>
                          <m:r>
                            <m:rPr>
                              <m:sty m:val="p"/>
                            </m:rPr>
                            <a:rPr lang="en-US" b="0" i="0">
                              <a:latin typeface="Cambria Math" panose="02040503050406030204" pitchFamily="18" charset="0"/>
                            </a:rPr>
                            <m:t>γ</m:t>
                          </m:r>
                        </m:e>
                        <m:sub>
                          <m:r>
                            <m:rPr>
                              <m:sty m:val="p"/>
                            </m:rPr>
                            <a:rPr lang="en-US" b="0" i="0">
                              <a:latin typeface="Cambria Math" panose="02040503050406030204" pitchFamily="18" charset="0"/>
                            </a:rPr>
                            <m:t>n</m:t>
                          </m:r>
                        </m:sub>
                      </m:sSub>
                      <m:r>
                        <a:rPr lang="en-US" b="0" i="0" smtClean="0">
                          <a:latin typeface="Cambria Math"/>
                        </a:rPr>
                        <m:t>=0.01, </m:t>
                      </m:r>
                      <m:sSub>
                        <m:sSubPr>
                          <m:ctrlPr>
                            <a:rPr lang="en-US" i="1" smtClean="0">
                              <a:latin typeface="Cambria Math" panose="02040503050406030204" pitchFamily="18" charset="0"/>
                            </a:rPr>
                          </m:ctrlPr>
                        </m:sSubPr>
                        <m:e>
                          <m:r>
                            <m:rPr>
                              <m:sty m:val="p"/>
                            </m:rPr>
                            <a:rPr lang="en-US" b="0" i="0" smtClean="0">
                              <a:latin typeface="Cambria Math"/>
                              <a:ea typeface="Cambria Math"/>
                            </a:rPr>
                            <m:t>ω</m:t>
                          </m:r>
                        </m:e>
                        <m:sub>
                          <m:r>
                            <m:rPr>
                              <m:sty m:val="p"/>
                            </m:rPr>
                            <a:rPr lang="en-US" b="0" i="0" smtClean="0">
                              <a:latin typeface="Cambria Math"/>
                            </a:rPr>
                            <m:t>n</m:t>
                          </m:r>
                        </m:sub>
                      </m:sSub>
                      <m:r>
                        <a:rPr lang="en-US" b="0" i="0" smtClean="0">
                          <a:latin typeface="Cambria Math"/>
                        </a:rPr>
                        <m:t>=1</m:t>
                      </m:r>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3. Ferromagnet Permittivity</a:t>
                </a:r>
              </a:p>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ε</m:t>
                      </m:r>
                      <m:r>
                        <a:rPr lang="en-US" b="0" i="0" smtClean="0">
                          <a:latin typeface="Cambria Math"/>
                        </a:rPr>
                        <m:t>=1</m:t>
                      </m:r>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rPr>
                  <a:t>4. Total simulation time</a:t>
                </a:r>
              </a:p>
              <a:p>
                <a:pPr algn="ctr"/>
                <a:r>
                  <a:rPr lang="en-US" b="0" dirty="0" smtClean="0">
                    <a:latin typeface="Times New Roman" panose="02020603050405020304" pitchFamily="18" charset="0"/>
                  </a:rPr>
                  <a:t>T=83.3 </a:t>
                </a:r>
                <a14:m>
                  <m:oMath xmlns:m="http://schemas.openxmlformats.org/officeDocument/2006/math">
                    <m:r>
                      <m:rPr>
                        <m:sty m:val="p"/>
                      </m:rPr>
                      <a:rPr lang="en-US" b="0" i="0" smtClean="0">
                        <a:latin typeface="Cambria Math" panose="02040503050406030204" pitchFamily="18" charset="0"/>
                      </a:rPr>
                      <m:t>n</m:t>
                    </m:r>
                  </m:oMath>
                </a14:m>
                <a:r>
                  <a:rPr lang="en-US" b="0" dirty="0" smtClean="0">
                    <a:latin typeface="Times New Roman" panose="02020603050405020304" pitchFamily="18" charset="0"/>
                  </a:rPr>
                  <a:t>s = 1000 steps </a:t>
                </a:r>
              </a:p>
              <a:p>
                <a:endParaRPr lang="en-US"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685800" y="1849438"/>
                <a:ext cx="5410200" cy="4044312"/>
              </a:xfrm>
              <a:prstGeom prst="rect">
                <a:avLst/>
              </a:prstGeom>
              <a:blipFill>
                <a:blip r:embed="rId3"/>
                <a:stretch>
                  <a:fillRect l="-1015" t="-753"/>
                </a:stretch>
              </a:blipFill>
            </p:spPr>
            <p:txBody>
              <a:bodyPr/>
              <a:lstStyle/>
              <a:p>
                <a:r>
                  <a:rPr lang="en-US">
                    <a:noFill/>
                  </a:rPr>
                  <a:t> </a:t>
                </a:r>
              </a:p>
            </p:txBody>
          </p:sp>
        </mc:Fallback>
      </mc:AlternateContent>
    </p:spTree>
    <p:extLst>
      <p:ext uri="{BB962C8B-B14F-4D97-AF65-F5344CB8AC3E}">
        <p14:creationId xmlns:p14="http://schemas.microsoft.com/office/powerpoint/2010/main" val="10031134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4.1. Primary winding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5194300" cy="4351338"/>
          </a:xfrm>
        </p:spPr>
        <p:txBody>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evolution of the real and imaginary part of the transverse magnetic field is shown in the figure.</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71</a:t>
            </a:fld>
            <a:endParaRPr lang="en-US"/>
          </a:p>
        </p:txBody>
      </p:sp>
      <p:pic>
        <p:nvPicPr>
          <p:cNvPr id="7" name="Picture 6"/>
          <p:cNvPicPr>
            <a:picLocks noChangeAspect="1"/>
          </p:cNvPicPr>
          <p:nvPr/>
        </p:nvPicPr>
        <p:blipFill>
          <a:blip r:embed="rId2"/>
          <a:stretch>
            <a:fillRect/>
          </a:stretch>
        </p:blipFill>
        <p:spPr>
          <a:xfrm>
            <a:off x="6530126" y="2087059"/>
            <a:ext cx="5100747" cy="3828469"/>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Longitudinal Fields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60331898"/>
              </p:ext>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72</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13156387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Transverse 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6="http://schemas.microsoft.com/office/drawing/2014/main" val="10000"/>
                      </a:ext>
                    </a:extLst>
                  </a:tr>
                  <a:tr h="969092">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73</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22358606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74</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661263" cy="4476418"/>
              </a:xfrm>
              <a:prstGeom prst="rect">
                <a:avLst/>
              </a:prstGeom>
              <a:noFill/>
            </p:spPr>
            <p:txBody>
              <a:bodyPr wrap="square" rtlCol="0">
                <a:spAutoFit/>
              </a:bodyPr>
              <a:lstStyle/>
              <a:p>
                <a:r>
                  <a:rPr lang="en-US"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dΦ</m:t>
                          </m:r>
                        </m:num>
                        <m:den>
                          <m:r>
                            <m:rPr>
                              <m:sty m:val="p"/>
                            </m:rPr>
                            <a:rPr lang="en-US" b="0" i="0" smtClean="0">
                              <a:latin typeface="Cambria Math" panose="02040503050406030204" pitchFamily="18" charset="0"/>
                            </a:rPr>
                            <m:t>dt</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2. External Electric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num>
                        <m:den>
                          <m:r>
                            <a:rPr lang="en-US" b="0" i="0" smtClean="0">
                              <a:latin typeface="Cambria Math" panose="02040503050406030204" pitchFamily="18" charset="0"/>
                            </a:rPr>
                            <m:t>2</m:t>
                          </m:r>
                          <m:r>
                            <m:rPr>
                              <m:sty m:val="p"/>
                            </m:rPr>
                            <a:rPr lang="en-US" b="0" i="0" smtClean="0">
                              <a:latin typeface="Cambria Math" panose="02040503050406030204" pitchFamily="18" charset="0"/>
                              <a:ea typeface="Cambria Math" panose="02040503050406030204" pitchFamily="18" charset="0"/>
                            </a:rPr>
                            <m:t>πr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3. External Magnetic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num>
                        <m:den>
                          <m:r>
                            <m:rPr>
                              <m:sty m:val="p"/>
                            </m:rPr>
                            <a:rPr lang="en-US" b="0" i="0" smtClean="0">
                              <a:latin typeface="Cambria Math" panose="02040503050406030204" pitchFamily="18" charset="0"/>
                            </a:rPr>
                            <m:t>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4. Propagation Constant</a:t>
                </a:r>
              </a:p>
              <a:p>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γ</m:t>
                      </m:r>
                      <m:r>
                        <a:rPr lang="en-US" b="0" i="0" smtClean="0">
                          <a:latin typeface="Cambria Math" panose="02040503050406030204" pitchFamily="18" charset="0"/>
                        </a:rPr>
                        <m:t>(</m:t>
                      </m:r>
                      <m:r>
                        <m:rPr>
                          <m:sty m:val="p"/>
                        </m:rPr>
                        <a:rPr lang="en-US">
                          <a:latin typeface="Cambria Math" panose="02040503050406030204" pitchFamily="18" charset="0"/>
                        </a:rPr>
                        <m:t>jω</m:t>
                      </m:r>
                      <m:r>
                        <a:rPr lang="en-US" b="0" i="0" smtClean="0">
                          <a:latin typeface="Cambria Math" panose="02040503050406030204" pitchFamily="18" charset="0"/>
                        </a:rPr>
                        <m:t>)</m:t>
                      </m:r>
                      <m:r>
                        <a:rPr lang="en-US" i="0">
                          <a:latin typeface="Cambria Math" panose="02040503050406030204" pitchFamily="18" charset="0"/>
                        </a:rPr>
                        <m:t>=</m:t>
                      </m:r>
                      <m:rad>
                        <m:radPr>
                          <m:degHide m:val="on"/>
                          <m:ctrlPr>
                            <a:rPr lang="en-US" i="1">
                              <a:latin typeface="Cambria Math" panose="02040503050406030204" pitchFamily="18" charset="0"/>
                            </a:rPr>
                          </m:ctrlPr>
                        </m:radPr>
                        <m:deg/>
                        <m:e>
                          <m:r>
                            <a:rPr lang="en-US" i="0">
                              <a:latin typeface="Cambria Math" panose="02040503050406030204" pitchFamily="18" charset="0"/>
                            </a:rPr>
                            <m:t>(</m:t>
                          </m:r>
                          <m:r>
                            <m:rPr>
                              <m:sty m:val="p"/>
                            </m:rPr>
                            <a:rPr lang="en-US" i="0">
                              <a:latin typeface="Cambria Math" panose="02040503050406030204" pitchFamily="18" charset="0"/>
                            </a:rPr>
                            <m:t>jωμ</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r>
                            <a:rPr lang="en-US" i="0">
                              <a:latin typeface="Cambria Math" panose="02040503050406030204" pitchFamily="18" charset="0"/>
                            </a:rPr>
                            <m:t>)</m:t>
                          </m:r>
                        </m:e>
                      </m:rad>
                      <m:r>
                        <a:rPr lang="en-US" i="0">
                          <a:latin typeface="Cambria Math" panose="02040503050406030204" pitchFamily="18" charset="0"/>
                        </a:rPr>
                        <m:t>=</m:t>
                      </m:r>
                      <m:r>
                        <m:rPr>
                          <m:sty m:val="p"/>
                        </m:rPr>
                        <a:rPr lang="en-US" i="0">
                          <a:latin typeface="Cambria Math" panose="02040503050406030204" pitchFamily="18" charset="0"/>
                        </a:rPr>
                        <m:t>α</m:t>
                      </m:r>
                      <m:r>
                        <a:rPr lang="en-US" i="0">
                          <a:latin typeface="Cambria Math" panose="02040503050406030204" pitchFamily="18" charset="0"/>
                        </a:rPr>
                        <m:t>+</m:t>
                      </m:r>
                      <m:r>
                        <m:rPr>
                          <m:sty m:val="p"/>
                        </m:rPr>
                        <a:rPr lang="en-US" i="0">
                          <a:latin typeface="Cambria Math" panose="02040503050406030204" pitchFamily="18" charset="0"/>
                        </a:rPr>
                        <m:t>jβ</m:t>
                      </m:r>
                    </m:oMath>
                  </m:oMathPara>
                </a14:m>
                <a:endParaRPr lang="en-US" dirty="0">
                  <a:latin typeface="Times New Roman" pitchFamily="18" charset="0"/>
                  <a:ea typeface="Calibri" panose="020F0502020204030204" pitchFamily="34" charset="0"/>
                  <a:cs typeface="Times New Roman" pitchFamily="18" charset="0"/>
                </a:endParaRPr>
              </a:p>
              <a:p>
                <a:r>
                  <a:rPr lang="en-US" dirty="0">
                    <a:latin typeface="Times New Roman" pitchFamily="18" charset="0"/>
                    <a:ea typeface="Calibri" panose="020F0502020204030204" pitchFamily="34" charset="0"/>
                    <a:cs typeface="Times New Roman" pitchFamily="18" charset="0"/>
                  </a:rPr>
                  <a:t>5. Intrinsic wave impedance</a:t>
                </a:r>
              </a:p>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rPr>
                        <m:t>η</m:t>
                      </m:r>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den>
                      </m:f>
                      <m:r>
                        <a:rPr lang="en-US" b="0" i="0"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m:rPr>
                                  <m:sty m:val="p"/>
                                </m:rPr>
                                <a:rPr lang="en-US" i="0">
                                  <a:latin typeface="Cambria Math" panose="02040503050406030204" pitchFamily="18" charset="0"/>
                                </a:rPr>
                                <m:t>jωμ</m:t>
                              </m:r>
                            </m:num>
                            <m:den>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den>
                          </m:f>
                        </m:e>
                      </m:rad>
                    </m:oMath>
                  </m:oMathPara>
                </a14:m>
                <a:endParaRPr lang="en-US" b="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661263" cy="4476418"/>
              </a:xfrm>
              <a:prstGeom prst="rect">
                <a:avLst/>
              </a:prstGeom>
              <a:blipFill>
                <a:blip r:embed="rId3"/>
                <a:stretch>
                  <a:fillRect l="-1178" t="-681"/>
                </a:stretch>
              </a:blipFill>
            </p:spPr>
            <p:txBody>
              <a:bodyPr/>
              <a:lstStyle/>
              <a:p>
                <a:r>
                  <a:rPr lang="en-US">
                    <a:noFill/>
                  </a:rPr>
                  <a:t> </a:t>
                </a:r>
              </a:p>
            </p:txBody>
          </p:sp>
        </mc:Fallback>
      </mc:AlternateContent>
    </p:spTree>
    <p:extLst>
      <p:ext uri="{BB962C8B-B14F-4D97-AF65-F5344CB8AC3E}">
        <p14:creationId xmlns:p14="http://schemas.microsoft.com/office/powerpoint/2010/main" val="464961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Fourier Transform of Magnetic Field</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75</a:t>
            </a:fld>
            <a:endParaRPr lang="en-US"/>
          </a:p>
        </p:txBody>
      </p:sp>
      <p:sp>
        <p:nvSpPr>
          <p:cNvPr id="3" name="TextBox 2"/>
          <p:cNvSpPr txBox="1"/>
          <p:nvPr/>
        </p:nvSpPr>
        <p:spPr>
          <a:xfrm>
            <a:off x="838200" y="3042458"/>
            <a:ext cx="5222966" cy="1323439"/>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A small Gaussian soft electric current pulse was applied in the primary winding. The Fourier Transform of the transverse Magnetic Field is shown below for the range of 0 - 1 GHz.</a:t>
            </a:r>
            <a:endParaRPr lang="en-US" sz="20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stretch>
            <a:fillRect/>
          </a:stretch>
        </p:blipFill>
        <p:spPr>
          <a:xfrm>
            <a:off x="6542084" y="2774491"/>
            <a:ext cx="5273500" cy="3182813"/>
          </a:xfrm>
          <a:prstGeom prst="rect">
            <a:avLst/>
          </a:prstGeom>
        </p:spPr>
      </p:pic>
    </p:spTree>
    <p:extLst>
      <p:ext uri="{BB962C8B-B14F-4D97-AF65-F5344CB8AC3E}">
        <p14:creationId xmlns:p14="http://schemas.microsoft.com/office/powerpoint/2010/main" val="5696757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t>76</a:t>
            </a:fld>
            <a:endParaRPr lang="en-US"/>
          </a:p>
        </p:txBody>
      </p:sp>
      <mc:AlternateContent xmlns:mc="http://schemas.openxmlformats.org/markup-compatibility/2006" xmlns:a14="http://schemas.microsoft.com/office/drawing/2010/main">
        <mc:Choice Requires="a14">
          <p:sp>
            <p:nvSpPr>
              <p:cNvPr id="9" name="Rectangle 8"/>
              <p:cNvSpPr/>
              <p:nvPr/>
            </p:nvSpPr>
            <p:spPr>
              <a:xfrm>
                <a:off x="863600" y="1741927"/>
                <a:ext cx="11023600" cy="1000210"/>
              </a:xfrm>
              <a:prstGeom prst="rect">
                <a:avLst/>
              </a:prstGeom>
            </p:spPr>
            <p:txBody>
              <a:bodyPr wrap="square">
                <a:spAutoFit/>
              </a:bodyPr>
              <a:lstStyle/>
              <a:p>
                <a:pPr marL="285750" indent="-285750">
                  <a:buFont typeface="Arial" pitchFamily="34" charset="0"/>
                  <a:buChar char="•"/>
                </a:pPr>
                <a:r>
                  <a:rPr lang="en-US" dirty="0" smtClean="0">
                    <a:latin typeface="Cambria Math" panose="02040503050406030204" pitchFamily="18" charset="0"/>
                  </a:rPr>
                  <a:t>The propagation constant is given by</a:t>
                </a:r>
              </a:p>
              <a:p>
                <a:pPr/>
                <a14:m>
                  <m:oMathPara xmlns:m="http://schemas.openxmlformats.org/officeDocument/2006/math">
                    <m:oMathParaPr>
                      <m:jc m:val="center"/>
                    </m:oMathParaPr>
                    <m:oMath xmlns:m="http://schemas.openxmlformats.org/officeDocument/2006/math">
                      <m:r>
                        <m:rPr>
                          <m:sty m:val="p"/>
                        </m:rPr>
                        <a:rPr lang="en-US" smtClean="0">
                          <a:latin typeface="Cambria Math" panose="02040503050406030204" pitchFamily="18" charset="0"/>
                        </a:rPr>
                        <m:t>γ</m:t>
                      </m:r>
                      <m:d>
                        <m:dPr>
                          <m:ctrlPr>
                            <a:rPr lang="en-US" i="1">
                              <a:latin typeface="Cambria Math" panose="02040503050406030204" pitchFamily="18" charset="0"/>
                            </a:rPr>
                          </m:ctrlPr>
                        </m:dPr>
                        <m:e>
                          <m:r>
                            <m:rPr>
                              <m:sty m:val="p"/>
                            </m:rPr>
                            <a:rPr lang="en-US">
                              <a:latin typeface="Cambria Math" panose="02040503050406030204" pitchFamily="18" charset="0"/>
                            </a:rPr>
                            <m:t>jω</m:t>
                          </m:r>
                        </m:e>
                      </m:d>
                      <m:r>
                        <a:rPr lang="en-US"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panose="02040503050406030204" pitchFamily="18" charset="0"/>
                            </a:rPr>
                            <m:t>𝐿</m:t>
                          </m:r>
                        </m:den>
                      </m:f>
                      <m:r>
                        <a:rPr lang="en-US" b="0" i="1" smtClean="0">
                          <a:latin typeface="Cambria Math"/>
                        </a:rPr>
                        <m:t>𝑙𝑛</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a:rPr>
                                    <m:t>𝑥</m:t>
                                  </m:r>
                                  <m:r>
                                    <a:rPr lang="en-US" b="0" i="1" smtClean="0">
                                      <a:latin typeface="Cambria Math" panose="02040503050406030204" pitchFamily="18" charset="0"/>
                                    </a:rPr>
                                    <m:t>=</m:t>
                                  </m:r>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m:rPr>
                                      <m:sty m:val="p"/>
                                    </m:rPr>
                                    <a:rPr lang="en-US">
                                      <a:latin typeface="Cambria Math" panose="02040503050406030204" pitchFamily="18" charset="0"/>
                                    </a:rPr>
                                    <m:t>jω</m:t>
                                  </m:r>
                                </m:e>
                              </m:d>
                            </m:num>
                            <m:den>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a:rPr>
                                    <m:t>𝑥</m:t>
                                  </m:r>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m:rPr>
                                      <m:sty m:val="p"/>
                                    </m:rPr>
                                    <a:rPr lang="en-US">
                                      <a:latin typeface="Cambria Math" panose="02040503050406030204" pitchFamily="18" charset="0"/>
                                    </a:rPr>
                                    <m:t>jω</m:t>
                                  </m:r>
                                </m:e>
                              </m:d>
                            </m:den>
                          </m:f>
                        </m:e>
                      </m:d>
                      <m:r>
                        <a:rPr lang="en-US" b="0" i="1" smtClean="0">
                          <a:latin typeface="Cambria Math"/>
                        </a:rPr>
                        <m:t>=</m:t>
                      </m:r>
                      <m:rad>
                        <m:radPr>
                          <m:degHide m:val="on"/>
                          <m:ctrlPr>
                            <a:rPr lang="en-US" i="1">
                              <a:latin typeface="Cambria Math" panose="02040503050406030204" pitchFamily="18" charset="0"/>
                            </a:rPr>
                          </m:ctrlPr>
                        </m:radPr>
                        <m:deg/>
                        <m:e>
                          <m:d>
                            <m:dPr>
                              <m:ctrlPr>
                                <a:rPr lang="en-US" i="1">
                                  <a:latin typeface="Cambria Math" panose="02040503050406030204" pitchFamily="18" charset="0"/>
                                </a:rPr>
                              </m:ctrlPr>
                            </m:dPr>
                            <m:e>
                              <m:r>
                                <m:rPr>
                                  <m:sty m:val="p"/>
                                </m:rPr>
                                <a:rPr lang="en-US">
                                  <a:latin typeface="Cambria Math" panose="02040503050406030204" pitchFamily="18" charset="0"/>
                                </a:rPr>
                                <m:t>jωμ</m:t>
                              </m:r>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m:rPr>
                                      <m:sty m:val="p"/>
                                    </m:rPr>
                                    <a:rPr lang="en-US">
                                      <a:latin typeface="Cambria Math" panose="02040503050406030204" pitchFamily="18" charset="0"/>
                                    </a:rPr>
                                    <m:t>e</m:t>
                                  </m:r>
                                </m:sub>
                              </m:sSub>
                              <m:r>
                                <a:rPr lang="en-US">
                                  <a:latin typeface="Cambria Math" panose="02040503050406030204" pitchFamily="18" charset="0"/>
                                </a:rPr>
                                <m:t>+</m:t>
                              </m:r>
                              <m:r>
                                <m:rPr>
                                  <m:sty m:val="p"/>
                                </m:rPr>
                                <a:rPr lang="en-US">
                                  <a:latin typeface="Cambria Math" panose="02040503050406030204" pitchFamily="18" charset="0"/>
                                </a:rPr>
                                <m:t>jωε</m:t>
                              </m:r>
                            </m:e>
                          </m:d>
                        </m:e>
                      </m:rad>
                      <m:r>
                        <a:rPr lang="en-US" b="0" i="0"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𝑇</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𝐿</m:t>
                              </m:r>
                            </m:sub>
                          </m:sSub>
                        </m:e>
                      </m:rad>
                      <m:r>
                        <a:rPr lang="en-US" b="0" i="0" smtClean="0">
                          <a:latin typeface="Cambria Math"/>
                        </a:rPr>
                        <m:t>=</m:t>
                      </m:r>
                      <m:r>
                        <m:rPr>
                          <m:sty m:val="p"/>
                        </m:rPr>
                        <a:rPr lang="en-US">
                          <a:latin typeface="Cambria Math" panose="02040503050406030204" pitchFamily="18" charset="0"/>
                        </a:rPr>
                        <m:t>α</m:t>
                      </m:r>
                      <m:r>
                        <a:rPr lang="en-US">
                          <a:latin typeface="Cambria Math" panose="02040503050406030204" pitchFamily="18" charset="0"/>
                        </a:rPr>
                        <m:t>+</m:t>
                      </m:r>
                      <m:r>
                        <m:rPr>
                          <m:sty m:val="p"/>
                        </m:rPr>
                        <a:rPr lang="en-US">
                          <a:latin typeface="Cambria Math" panose="02040503050406030204" pitchFamily="18" charset="0"/>
                        </a:rPr>
                        <m:t>jβ</m:t>
                      </m:r>
                    </m:oMath>
                  </m:oMathPara>
                </a14:m>
                <a:endParaRPr lang="en-US"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63600" y="1741927"/>
                <a:ext cx="11023600" cy="1000210"/>
              </a:xfrm>
              <a:prstGeom prst="rect">
                <a:avLst/>
              </a:prstGeom>
              <a:blipFill>
                <a:blip r:embed="rId2"/>
                <a:stretch>
                  <a:fillRect l="-387" t="-4268"/>
                </a:stretch>
              </a:blipFill>
            </p:spPr>
            <p:txBody>
              <a:bodyPr/>
              <a:lstStyle/>
              <a:p>
                <a:r>
                  <a:rPr lang="en-US">
                    <a:noFill/>
                  </a:rPr>
                  <a:t> </a:t>
                </a:r>
              </a:p>
            </p:txBody>
          </p:sp>
        </mc:Fallback>
      </mc:AlternateContent>
      <p:pic>
        <p:nvPicPr>
          <p:cNvPr id="8" name="Picture 7"/>
          <p:cNvPicPr>
            <a:picLocks noChangeAspect="1"/>
          </p:cNvPicPr>
          <p:nvPr/>
        </p:nvPicPr>
        <p:blipFill>
          <a:blip r:embed="rId3"/>
          <a:stretch>
            <a:fillRect/>
          </a:stretch>
        </p:blipFill>
        <p:spPr>
          <a:xfrm>
            <a:off x="533170" y="2880567"/>
            <a:ext cx="5273500" cy="3182813"/>
          </a:xfrm>
          <a:prstGeom prst="rect">
            <a:avLst/>
          </a:prstGeom>
        </p:spPr>
      </p:pic>
      <p:pic>
        <p:nvPicPr>
          <p:cNvPr id="10" name="Picture 9"/>
          <p:cNvPicPr>
            <a:picLocks noChangeAspect="1"/>
          </p:cNvPicPr>
          <p:nvPr/>
        </p:nvPicPr>
        <p:blipFill>
          <a:blip r:embed="rId4"/>
          <a:stretch>
            <a:fillRect/>
          </a:stretch>
        </p:blipFill>
        <p:spPr>
          <a:xfrm>
            <a:off x="5662327" y="2880567"/>
            <a:ext cx="5282592" cy="3182813"/>
          </a:xfrm>
          <a:prstGeom prst="rect">
            <a:avLst/>
          </a:prstGeom>
        </p:spPr>
      </p:pic>
    </p:spTree>
    <p:extLst>
      <p:ext uri="{BB962C8B-B14F-4D97-AF65-F5344CB8AC3E}">
        <p14:creationId xmlns:p14="http://schemas.microsoft.com/office/powerpoint/2010/main" val="181883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4.1.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77</a:t>
            </a:fld>
            <a:endParaRPr lang="en-US"/>
          </a:p>
        </p:txBody>
      </p:sp>
      <mc:AlternateContent xmlns:mc="http://schemas.openxmlformats.org/markup-compatibility/2006" xmlns:a14="http://schemas.microsoft.com/office/drawing/2010/main">
        <mc:Choice Requires="a14">
          <p:sp>
            <p:nvSpPr>
              <p:cNvPr id="7" name="Rectangle 6"/>
              <p:cNvSpPr/>
              <p:nvPr/>
            </p:nvSpPr>
            <p:spPr>
              <a:xfrm>
                <a:off x="762000" y="2146300"/>
                <a:ext cx="4914900" cy="2264402"/>
              </a:xfrm>
              <a:prstGeom prst="rect">
                <a:avLst/>
              </a:prstGeom>
            </p:spPr>
            <p:txBody>
              <a:bodyPr wrap="square">
                <a:spAutoFit/>
              </a:bodyPr>
              <a:lstStyle/>
              <a:p>
                <a:pPr marL="285750" indent="-285750">
                  <a:buFont typeface="Arial" pitchFamily="34" charset="0"/>
                  <a:buChar char="•"/>
                </a:pPr>
                <a:r>
                  <a:rPr lang="en-US" sz="2400" dirty="0" smtClean="0">
                    <a:latin typeface="Times New Roman" panose="02020603050405020304" pitchFamily="18" charset="0"/>
                    <a:cs typeface="Times New Roman" panose="02020603050405020304" pitchFamily="18" charset="0"/>
                  </a:rPr>
                  <a:t>The phase velocity is given by</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𝑣</m:t>
                          </m:r>
                        </m:e>
                        <m:sub>
                          <m:r>
                            <a:rPr lang="en-US" sz="2400" b="0" i="1" smtClean="0">
                              <a:latin typeface="Cambria Math"/>
                            </a:rPr>
                            <m:t>𝑝</m:t>
                          </m:r>
                        </m:sub>
                      </m:sSub>
                      <m:r>
                        <a:rPr lang="en-US" sz="2400" b="0" i="0" smtClean="0">
                          <a:latin typeface="Cambria Math"/>
                        </a:rPr>
                        <m:t>=</m:t>
                      </m:r>
                      <m:f>
                        <m:fPr>
                          <m:ctrlPr>
                            <a:rPr lang="en-US" sz="2400" i="1" smtClean="0">
                              <a:latin typeface="Cambria Math" panose="02040503050406030204" pitchFamily="18" charset="0"/>
                            </a:rPr>
                          </m:ctrlPr>
                        </m:fPr>
                        <m:num>
                          <m:r>
                            <a:rPr lang="en-US" sz="2400" i="1" smtClean="0">
                              <a:latin typeface="Cambria Math"/>
                              <a:ea typeface="Cambria Math"/>
                            </a:rPr>
                            <m:t>𝜔</m:t>
                          </m:r>
                        </m:num>
                        <m:den>
                          <m:r>
                            <a:rPr lang="en-US" sz="2400" i="1" smtClean="0">
                              <a:latin typeface="Cambria Math"/>
                              <a:ea typeface="Cambria Math"/>
                            </a:rPr>
                            <m:t>𝛽</m:t>
                          </m:r>
                        </m:den>
                      </m:f>
                    </m:oMath>
                  </m:oMathPara>
                </a14:m>
                <a:endParaRPr lang="en-US" sz="2400" dirty="0">
                  <a:latin typeface="Times New Roman" pitchFamily="18" charset="0"/>
                  <a:ea typeface="Calibri" panose="020F0502020204030204" pitchFamily="34" charset="0"/>
                  <a:cs typeface="Times New Roman" pitchFamily="18" charset="0"/>
                </a:endParaRPr>
              </a:p>
              <a:p>
                <a:pPr marL="285750" indent="-285750">
                  <a:buFont typeface="Arial" pitchFamily="34" charset="0"/>
                  <a:buChar char="•"/>
                </a:pPr>
                <a:r>
                  <a:rPr lang="en-US" sz="2400" dirty="0">
                    <a:latin typeface="Times New Roman" pitchFamily="18" charset="0"/>
                    <a:ea typeface="Calibri" panose="020F0502020204030204" pitchFamily="34" charset="0"/>
                    <a:cs typeface="Times New Roman" pitchFamily="18" charset="0"/>
                  </a:rPr>
                  <a:t>Near 1 GHz, the permeability drops to 1. The phase velocity approaches the free space </a:t>
                </a:r>
                <a:r>
                  <a:rPr lang="en-US" sz="2400" dirty="0" smtClean="0">
                    <a:latin typeface="Times New Roman" pitchFamily="18" charset="0"/>
                    <a:ea typeface="Calibri" panose="020F0502020204030204" pitchFamily="34" charset="0"/>
                    <a:cs typeface="Times New Roman" pitchFamily="18" charset="0"/>
                  </a:rPr>
                  <a:t>velocity </a:t>
                </a:r>
                <a14:m>
                  <m:oMath xmlns:m="http://schemas.openxmlformats.org/officeDocument/2006/math">
                    <m:r>
                      <a:rPr lang="en-US" sz="2400" b="0" i="1" smtClean="0">
                        <a:latin typeface="Cambria Math" panose="02040503050406030204" pitchFamily="18" charset="0"/>
                        <a:ea typeface="Calibri" panose="020F0502020204030204" pitchFamily="34" charset="0"/>
                        <a:cs typeface="Times New Roman" pitchFamily="18" charset="0"/>
                      </a:rPr>
                      <m:t>3</m:t>
                    </m:r>
                    <m:r>
                      <a:rPr lang="en-US" sz="2400" b="0" i="1" smtClean="0">
                        <a:latin typeface="Cambria Math" panose="02040503050406030204" pitchFamily="18" charset="0"/>
                        <a:ea typeface="Cambria Math" panose="02040503050406030204" pitchFamily="18" charset="0"/>
                        <a:cs typeface="Times New Roman" pitchFamily="18" charset="0"/>
                      </a:rPr>
                      <m:t>×</m:t>
                    </m:r>
                    <m:sSup>
                      <m:sSupPr>
                        <m:ctrlPr>
                          <a:rPr lang="en-US" sz="2400" b="0" i="1" smtClean="0">
                            <a:latin typeface="Cambria Math" panose="02040503050406030204" pitchFamily="18" charset="0"/>
                            <a:ea typeface="Cambria Math" panose="02040503050406030204" pitchFamily="18" charset="0"/>
                            <a:cs typeface="Times New Roman" pitchFamily="18" charset="0"/>
                          </a:rPr>
                        </m:ctrlPr>
                      </m:sSupPr>
                      <m:e>
                        <m:r>
                          <a:rPr lang="en-US" sz="2400" b="0" i="1" smtClean="0">
                            <a:latin typeface="Cambria Math" panose="02040503050406030204" pitchFamily="18" charset="0"/>
                            <a:ea typeface="Cambria Math" panose="02040503050406030204" pitchFamily="18" charset="0"/>
                            <a:cs typeface="Times New Roman" pitchFamily="18" charset="0"/>
                          </a:rPr>
                          <m:t>10</m:t>
                        </m:r>
                      </m:e>
                      <m:sup>
                        <m:r>
                          <a:rPr lang="en-US" sz="2400" b="0" i="1" smtClean="0">
                            <a:latin typeface="Cambria Math" panose="02040503050406030204" pitchFamily="18" charset="0"/>
                            <a:ea typeface="Cambria Math" panose="02040503050406030204" pitchFamily="18" charset="0"/>
                            <a:cs typeface="Times New Roman" pitchFamily="18" charset="0"/>
                          </a:rPr>
                          <m:t>8</m:t>
                        </m:r>
                      </m:sup>
                    </m:sSup>
                    <m:r>
                      <a:rPr lang="en-US" sz="2400" b="0" i="1" smtClean="0">
                        <a:latin typeface="Cambria Math" panose="02040503050406030204" pitchFamily="18" charset="0"/>
                        <a:ea typeface="Cambria Math" panose="02040503050406030204" pitchFamily="18" charset="0"/>
                        <a:cs typeface="Times New Roman" pitchFamily="18" charset="0"/>
                      </a:rPr>
                      <m:t>𝑚</m:t>
                    </m:r>
                    <m:r>
                      <a:rPr lang="en-US" sz="2400" b="0" i="1" smtClean="0">
                        <a:latin typeface="Cambria Math" panose="02040503050406030204" pitchFamily="18" charset="0"/>
                        <a:ea typeface="Cambria Math" panose="02040503050406030204" pitchFamily="18" charset="0"/>
                        <a:cs typeface="Times New Roman" pitchFamily="18" charset="0"/>
                      </a:rPr>
                      <m:t>/</m:t>
                    </m:r>
                    <m:r>
                      <a:rPr lang="en-US" sz="2400" b="0" i="1" smtClean="0">
                        <a:latin typeface="Cambria Math" panose="02040503050406030204" pitchFamily="18" charset="0"/>
                        <a:ea typeface="Cambria Math" panose="02040503050406030204" pitchFamily="18" charset="0"/>
                        <a:cs typeface="Times New Roman" pitchFamily="18" charset="0"/>
                      </a:rPr>
                      <m:t>𝑠</m:t>
                    </m:r>
                  </m:oMath>
                </a14:m>
                <a:r>
                  <a:rPr lang="en-US" sz="2400" dirty="0" smtClean="0">
                    <a:latin typeface="Times New Roman" pitchFamily="18" charset="0"/>
                    <a:ea typeface="Calibri" panose="020F0502020204030204" pitchFamily="34" charset="0"/>
                    <a:cs typeface="Times New Roman" pitchFamily="18" charset="0"/>
                  </a:rPr>
                  <a:t>. </a:t>
                </a:r>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762000" y="2146300"/>
                <a:ext cx="4914900" cy="2264402"/>
              </a:xfrm>
              <a:prstGeom prst="rect">
                <a:avLst/>
              </a:prstGeom>
              <a:blipFill>
                <a:blip r:embed="rId2"/>
                <a:stretch>
                  <a:fillRect l="-1613" t="-2151" r="-3226" b="-5108"/>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6071208" y="1863719"/>
            <a:ext cx="5282592" cy="3182813"/>
          </a:xfrm>
          <a:prstGeom prst="rect">
            <a:avLst/>
          </a:prstGeom>
        </p:spPr>
      </p:pic>
    </p:spTree>
    <p:extLst>
      <p:ext uri="{BB962C8B-B14F-4D97-AF65-F5344CB8AC3E}">
        <p14:creationId xmlns:p14="http://schemas.microsoft.com/office/powerpoint/2010/main" val="30383898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78</a:t>
            </a:fld>
            <a:endParaRPr lang="en-US"/>
          </a:p>
        </p:txBody>
      </p:sp>
      <mc:AlternateContent xmlns:mc="http://schemas.openxmlformats.org/markup-compatibility/2006" xmlns:a14="http://schemas.microsoft.com/office/drawing/2010/main">
        <mc:Choice Requires="a14">
          <p:sp>
            <p:nvSpPr>
              <p:cNvPr id="6" name="Rectangle 5"/>
              <p:cNvSpPr/>
              <p:nvPr/>
            </p:nvSpPr>
            <p:spPr>
              <a:xfrm>
                <a:off x="381000" y="2247102"/>
                <a:ext cx="6242050" cy="1957011"/>
              </a:xfrm>
              <a:prstGeom prst="rect">
                <a:avLst/>
              </a:prstGeom>
            </p:spPr>
            <p:txBody>
              <a:bodyPr wrap="square">
                <a:spAutoFit/>
              </a:bodyPr>
              <a:lstStyle/>
              <a:p>
                <a:pPr marL="285750" indent="-285750">
                  <a:buFont typeface="Arial" pitchFamily="34" charset="0"/>
                  <a:buChar char="•"/>
                </a:pPr>
                <a:r>
                  <a:rPr lang="en-US" sz="2400" dirty="0" smtClean="0">
                    <a:latin typeface="Times New Roman" panose="02020603050405020304" pitchFamily="18" charset="0"/>
                    <a:cs typeface="Times New Roman" panose="02020603050405020304" pitchFamily="18" charset="0"/>
                  </a:rPr>
                  <a:t>The intrinsic wave impedance is given by</a:t>
                </a:r>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a:rPr>
                              <m:t>𝐸</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smtClean="0">
                                <a:latin typeface="Cambria Math" panose="02040503050406030204" pitchFamily="18" charset="0"/>
                              </a:rPr>
                            </m:ctrlPr>
                          </m:sSubPr>
                          <m:e>
                            <m:r>
                              <a:rPr lang="en-US" sz="2400" b="0" i="1" smtClean="0">
                                <a:latin typeface="Cambria Math"/>
                              </a:rPr>
                              <m:t>𝐻</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1" smtClean="0">
                        <a:latin typeface="Cambria Math"/>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m</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m:rPr>
                                <m:sty m:val="p"/>
                              </m:rPr>
                              <a:rPr lang="en-US" sz="2400">
                                <a:latin typeface="Cambria Math" panose="02040503050406030204" pitchFamily="18" charset="0"/>
                              </a:rPr>
                              <m:t>m</m:t>
                            </m:r>
                            <m:r>
                              <a:rPr lang="en-US" sz="2400">
                                <a:latin typeface="Cambria Math" panose="02040503050406030204" pitchFamily="18" charset="0"/>
                              </a:rPr>
                              <m:t>,</m:t>
                            </m:r>
                            <m:r>
                              <m:rPr>
                                <m:sty m:val="p"/>
                              </m:rPr>
                              <a:rPr lang="en-US" sz="2400">
                                <a:latin typeface="Cambria Math" panose="02040503050406030204" pitchFamily="18" charset="0"/>
                              </a:rPr>
                              <m:t>disp</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0"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den>
                        </m:f>
                      </m:e>
                    </m:rad>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m:rPr>
                                <m:sty m:val="p"/>
                              </m:rPr>
                              <a:rPr lang="en-US" sz="2400">
                                <a:latin typeface="Cambria Math" panose="02040503050406030204" pitchFamily="18" charset="0"/>
                              </a:rPr>
                              <m:t>jωμ</m:t>
                            </m:r>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den>
                        </m:f>
                      </m:e>
                    </m:rad>
                  </m:oMath>
                </a14:m>
                <a:endParaRPr lang="en-US" sz="2400" dirty="0"/>
              </a:p>
              <a:p>
                <a:pPr marL="285750" indent="-285750">
                  <a:buFont typeface="Arial" pitchFamily="34" charset="0"/>
                  <a:buChar char="•"/>
                </a:pPr>
                <a:r>
                  <a:rPr lang="en-US" sz="2400" dirty="0">
                    <a:latin typeface="Times New Roman" panose="02020603050405020304" pitchFamily="18" charset="0"/>
                    <a:cs typeface="Times New Roman" panose="02020603050405020304" pitchFamily="18" charset="0"/>
                  </a:rPr>
                  <a:t>Near 1 GHz, the permeability drops to 1 hence the intrinsic impedance approaches 377 Ohm. </a:t>
                </a:r>
              </a:p>
            </p:txBody>
          </p:sp>
        </mc:Choice>
        <mc:Fallback xmlns="">
          <p:sp>
            <p:nvSpPr>
              <p:cNvPr id="6" name="Rectangle 5"/>
              <p:cNvSpPr>
                <a:spLocks noRot="1" noChangeAspect="1" noMove="1" noResize="1" noEditPoints="1" noAdjustHandles="1" noChangeArrowheads="1" noChangeShapeType="1" noTextEdit="1"/>
              </p:cNvSpPr>
              <p:nvPr/>
            </p:nvSpPr>
            <p:spPr>
              <a:xfrm>
                <a:off x="381000" y="2247102"/>
                <a:ext cx="6242050" cy="1957011"/>
              </a:xfrm>
              <a:prstGeom prst="rect">
                <a:avLst/>
              </a:prstGeom>
              <a:blipFill>
                <a:blip r:embed="rId3"/>
                <a:stretch>
                  <a:fillRect l="-1369" t="-2492" r="-1466" b="-6231"/>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6623050" y="2612706"/>
            <a:ext cx="5282592" cy="3182813"/>
          </a:xfrm>
          <a:prstGeom prst="rect">
            <a:avLst/>
          </a:prstGeom>
        </p:spPr>
      </p:pic>
    </p:spTree>
    <p:extLst>
      <p:ext uri="{BB962C8B-B14F-4D97-AF65-F5344CB8AC3E}">
        <p14:creationId xmlns:p14="http://schemas.microsoft.com/office/powerpoint/2010/main" val="11794372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4.1. Longitudinal Admittance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t>79</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7891" y="1373555"/>
                <a:ext cx="10298709" cy="140916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is given by</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7891" y="1373555"/>
                <a:ext cx="10298709" cy="1409168"/>
              </a:xfrm>
              <a:prstGeom prst="rect">
                <a:avLst/>
              </a:prstGeom>
              <a:blipFill>
                <a:blip r:embed="rId2"/>
                <a:stretch>
                  <a:fillRect l="-769" t="-3463"/>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97891" y="2850005"/>
            <a:ext cx="5273500" cy="3182813"/>
          </a:xfrm>
          <a:prstGeom prst="rect">
            <a:avLst/>
          </a:prstGeom>
        </p:spPr>
      </p:pic>
      <p:pic>
        <p:nvPicPr>
          <p:cNvPr id="4" name="Picture 3"/>
          <p:cNvPicPr>
            <a:picLocks noChangeAspect="1"/>
          </p:cNvPicPr>
          <p:nvPr/>
        </p:nvPicPr>
        <p:blipFill>
          <a:blip r:embed="rId4"/>
          <a:stretch>
            <a:fillRect/>
          </a:stretch>
        </p:blipFill>
        <p:spPr>
          <a:xfrm>
            <a:off x="6080300" y="2850005"/>
            <a:ext cx="5273500" cy="3182813"/>
          </a:xfrm>
          <a:prstGeom prst="rect">
            <a:avLst/>
          </a:prstGeom>
        </p:spPr>
      </p:pic>
    </p:spTree>
    <p:extLst>
      <p:ext uri="{BB962C8B-B14F-4D97-AF65-F5344CB8AC3E}">
        <p14:creationId xmlns:p14="http://schemas.microsoft.com/office/powerpoint/2010/main" val="2860034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4.1. Transverse Impedance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t>80</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6" y="1707844"/>
                <a:ext cx="10697754" cy="908903"/>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is given by</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6" y="1707844"/>
                <a:ext cx="10697754" cy="908903"/>
              </a:xfrm>
              <a:prstGeom prst="rect">
                <a:avLst/>
              </a:prstGeom>
              <a:blipFill>
                <a:blip r:embed="rId2"/>
                <a:stretch>
                  <a:fillRect l="-741" t="-5369"/>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5223" y="3129818"/>
            <a:ext cx="5273500" cy="3182813"/>
          </a:xfrm>
          <a:prstGeom prst="rect">
            <a:avLst/>
          </a:prstGeom>
        </p:spPr>
      </p:pic>
      <p:pic>
        <p:nvPicPr>
          <p:cNvPr id="6" name="Picture 5"/>
          <p:cNvPicPr>
            <a:picLocks noChangeAspect="1"/>
          </p:cNvPicPr>
          <p:nvPr/>
        </p:nvPicPr>
        <p:blipFill>
          <a:blip r:embed="rId4"/>
          <a:stretch>
            <a:fillRect/>
          </a:stretch>
        </p:blipFill>
        <p:spPr>
          <a:xfrm>
            <a:off x="6080300" y="3013250"/>
            <a:ext cx="5273500" cy="3182813"/>
          </a:xfrm>
          <a:prstGeom prst="rect">
            <a:avLst/>
          </a:prstGeom>
        </p:spPr>
      </p:pic>
    </p:spTree>
    <p:extLst>
      <p:ext uri="{BB962C8B-B14F-4D97-AF65-F5344CB8AC3E}">
        <p14:creationId xmlns:p14="http://schemas.microsoft.com/office/powerpoint/2010/main" val="775517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42506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Introduction to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82</a:t>
            </a:fld>
            <a:endParaRPr lang="en-US"/>
          </a:p>
        </p:txBody>
      </p:sp>
      <p:sp>
        <p:nvSpPr>
          <p:cNvPr id="9" name="Content Placeholder 8"/>
          <p:cNvSpPr>
            <a:spLocks noGrp="1"/>
          </p:cNvSpPr>
          <p:nvPr>
            <p:ph idx="1"/>
          </p:nvPr>
        </p:nvSpPr>
        <p:spPr>
          <a:xfrm>
            <a:off x="887104" y="1965278"/>
            <a:ext cx="10194878" cy="4351338"/>
          </a:xfrm>
        </p:spPr>
        <p:txBody>
          <a:bodyPr/>
          <a:lstStyle/>
          <a:p>
            <a:pPr algn="just"/>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pPr algn="just"/>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lgn="just">
              <a:buNone/>
            </a:pPr>
            <a:endParaRPr lang="en-US" dirty="0"/>
          </a:p>
          <a:p>
            <a:pPr algn="just"/>
            <a:endParaRPr lang="en-US" dirty="0"/>
          </a:p>
        </p:txBody>
      </p:sp>
      <p:pic>
        <p:nvPicPr>
          <p:cNvPr id="6" name="Picture 5"/>
          <p:cNvPicPr/>
          <p:nvPr/>
        </p:nvPicPr>
        <p:blipFill>
          <a:blip r:embed="rId2"/>
          <a:stretch>
            <a:fillRect/>
          </a:stretch>
        </p:blipFill>
        <p:spPr>
          <a:xfrm>
            <a:off x="3216192" y="4117974"/>
            <a:ext cx="5536701" cy="2420938"/>
          </a:xfrm>
          <a:prstGeom prst="rect">
            <a:avLst/>
          </a:prstGeom>
          <a:ln>
            <a:solidFill>
              <a:schemeClr val="tx1"/>
            </a:solidFill>
          </a:ln>
        </p:spPr>
      </p:pic>
    </p:spTree>
    <p:extLst>
      <p:ext uri="{BB962C8B-B14F-4D97-AF65-F5344CB8AC3E}">
        <p14:creationId xmlns:p14="http://schemas.microsoft.com/office/powerpoint/2010/main" val="4420233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4912644"/>
              </p:ext>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83</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16718851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84</a:t>
            </a:fld>
            <a:endParaRPr lang="en-US"/>
          </a:p>
        </p:txBody>
      </p:sp>
      <p:sp>
        <p:nvSpPr>
          <p:cNvPr id="3" name="TextBox 2"/>
          <p:cNvSpPr txBox="1"/>
          <p:nvPr/>
        </p:nvSpPr>
        <p:spPr>
          <a:xfrm>
            <a:off x="342900" y="1690688"/>
            <a:ext cx="5181600"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pulse </a:t>
            </a:r>
            <a:r>
              <a:rPr lang="en-US" sz="2400" dirty="0">
                <a:latin typeface="Times New Roman" panose="02020603050405020304" pitchFamily="18" charset="0"/>
                <a:cs typeface="Times New Roman" panose="02020603050405020304" pitchFamily="18" charset="0"/>
              </a:rPr>
              <a:t>transformer was simulated to study the effects of Magnetic Transmission Lines parameters on its frequency response</a:t>
            </a:r>
            <a:r>
              <a:rPr lang="en-US" sz="2400" dirty="0" smtClean="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a:t>
            </a:r>
            <a:r>
              <a:rPr lang="en-US" sz="2400" dirty="0" err="1" smtClean="0">
                <a:latin typeface="Times New Roman" pitchFamily="18" charset="0"/>
                <a:cs typeface="Times New Roman" pitchFamily="18" charset="0"/>
              </a:rPr>
              <a:t>poynting</a:t>
            </a:r>
            <a:r>
              <a:rPr lang="en-US" sz="2400" dirty="0" smtClean="0">
                <a:latin typeface="Times New Roman" pitchFamily="18" charset="0"/>
                <a:cs typeface="Times New Roman" pitchFamily="18" charset="0"/>
              </a:rPr>
              <a:t> flux.</a:t>
            </a:r>
            <a:endParaRPr lang="en-US" sz="24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5784310" y="2146832"/>
            <a:ext cx="6013990" cy="3369908"/>
          </a:xfrm>
          <a:prstGeom prst="rect">
            <a:avLst/>
          </a:prstGeom>
          <a:ln>
            <a:solidFill>
              <a:schemeClr val="tx1"/>
            </a:solidFill>
          </a:ln>
        </p:spPr>
      </p:pic>
    </p:spTree>
    <p:extLst>
      <p:ext uri="{BB962C8B-B14F-4D97-AF65-F5344CB8AC3E}">
        <p14:creationId xmlns:p14="http://schemas.microsoft.com/office/powerpoint/2010/main" val="37121444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Magnetic Transmission Line Model</a:t>
            </a:r>
          </a:p>
        </p:txBody>
      </p:sp>
      <p:sp>
        <p:nvSpPr>
          <p:cNvPr id="3" name="Content Placeholder 2"/>
          <p:cNvSpPr>
            <a:spLocks noGrp="1"/>
          </p:cNvSpPr>
          <p:nvPr>
            <p:ph idx="1"/>
          </p:nvPr>
        </p:nvSpPr>
        <p:spPr>
          <a:xfrm>
            <a:off x="457200" y="2439774"/>
            <a:ext cx="4471938" cy="4823369"/>
          </a:xfrm>
        </p:spPr>
        <p:txBody>
          <a:bodyPr>
            <a:normAutofit/>
          </a:bodyPr>
          <a:lstStyle/>
          <a:p>
            <a:r>
              <a:rPr lang="en-US" dirty="0">
                <a:latin typeface="Times New Roman" pitchFamily="18" charset="0"/>
                <a:cs typeface="Times New Roman" pitchFamily="18" charset="0"/>
              </a:rPr>
              <a:t>The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a:t>
            </a:r>
            <a:r>
              <a:rPr lang="en-US" dirty="0" smtClean="0">
                <a:latin typeface="Times New Roman" pitchFamily="18" charset="0"/>
                <a:cs typeface="Times New Roman" pitchFamily="18" charset="0"/>
              </a:rPr>
              <a:t>was </a:t>
            </a:r>
            <a:r>
              <a:rPr lang="en-US" dirty="0">
                <a:latin typeface="Times New Roman" pitchFamily="18" charset="0"/>
                <a:cs typeface="Times New Roman" pitchFamily="18" charset="0"/>
              </a:rPr>
              <a:t>made from </a:t>
            </a:r>
            <a:r>
              <a:rPr lang="en-US" dirty="0" smtClean="0">
                <a:latin typeface="Times New Roman" pitchFamily="18" charset="0"/>
                <a:cs typeface="Times New Roman" pitchFamily="18" charset="0"/>
              </a:rPr>
              <a:t>a ferromagnetic </a:t>
            </a:r>
            <a:r>
              <a:rPr lang="en-US" dirty="0">
                <a:latin typeface="Times New Roman" pitchFamily="18" charset="0"/>
                <a:cs typeface="Times New Roman" pitchFamily="18" charset="0"/>
              </a:rPr>
              <a:t>material hence its behavior can be predicted by using Magnetic Transmission Line model.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The equivalent magnetic circuit model is shown.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85</a:t>
            </a:fld>
            <a:endParaRPr lang="en-US">
              <a:latin typeface="Times New Roman" pitchFamily="18" charset="0"/>
              <a:cs typeface="Times New Roman" pitchFamily="18" charset="0"/>
            </a:endParaRPr>
          </a:p>
        </p:txBody>
      </p:sp>
      <p:pic>
        <p:nvPicPr>
          <p:cNvPr id="7" name="Content Placeholder 5"/>
          <p:cNvPicPr>
            <a:picLocks/>
          </p:cNvPicPr>
          <p:nvPr/>
        </p:nvPicPr>
        <p:blipFill>
          <a:blip r:embed="rId2"/>
          <a:stretch>
            <a:fillRect/>
          </a:stretch>
        </p:blipFill>
        <p:spPr>
          <a:xfrm>
            <a:off x="4929138" y="2673286"/>
            <a:ext cx="7080891" cy="2656015"/>
          </a:xfrm>
          <a:prstGeom prst="rect">
            <a:avLst/>
          </a:prstGeom>
          <a:ln>
            <a:solidFill>
              <a:schemeClr val="tx1"/>
            </a:solidFill>
          </a:ln>
        </p:spPr>
      </p:pic>
    </p:spTree>
    <p:extLst>
      <p:ext uri="{BB962C8B-B14F-4D97-AF65-F5344CB8AC3E}">
        <p14:creationId xmlns:p14="http://schemas.microsoft.com/office/powerpoint/2010/main" val="23986759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Wideband Transformer Insertion Loss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86</a:t>
            </a:fld>
            <a:endParaRPr lang="en-US">
              <a:latin typeface="Times New Roman" pitchFamily="18" charset="0"/>
              <a:cs typeface="Times New Roman" pitchFamily="18" charset="0"/>
            </a:endParaRPr>
          </a:p>
        </p:txBody>
      </p:sp>
      <p:sp>
        <p:nvSpPr>
          <p:cNvPr id="7" name="TextBox 6"/>
          <p:cNvSpPr txBox="1"/>
          <p:nvPr/>
        </p:nvSpPr>
        <p:spPr>
          <a:xfrm>
            <a:off x="818866" y="1774209"/>
            <a:ext cx="5264434" cy="4893647"/>
          </a:xfrm>
          <a:prstGeom prst="rect">
            <a:avLst/>
          </a:prstGeom>
          <a:noFill/>
        </p:spPr>
        <p:txBody>
          <a:bodyPr wrap="square" rtlCol="0">
            <a:spAutoFit/>
          </a:bodyPr>
          <a:lstStyle/>
          <a:p>
            <a:pPr marL="342900" indent="-342900" algn="just">
              <a:buFont typeface="+mj-lt"/>
              <a:buAutoNum type="arabicPeriod"/>
            </a:pPr>
            <a:r>
              <a:rPr lang="en-US" sz="2400" dirty="0">
                <a:latin typeface="Times New Roman" pitchFamily="18" charset="0"/>
                <a:cs typeface="Times New Roman" pitchFamily="18" charset="0"/>
              </a:rPr>
              <a:t>The low frequency droop below 200 MHz is attributed to the diminishing shunt magnetizing reactance and high series capacitive reactance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342900" indent="-342900" algn="just">
              <a:buFont typeface="+mj-lt"/>
              <a:buAutoNum type="arabicPeriod"/>
            </a:pPr>
            <a:r>
              <a:rPr lang="en-US" sz="2400" dirty="0">
                <a:latin typeface="Times New Roman" pitchFamily="18" charset="0"/>
                <a:cs typeface="Times New Roman" pitchFamily="18" charset="0"/>
              </a:rPr>
              <a:t>The mid-band insertion loss is attributed to loss across the magnetic conductance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342900" indent="-342900" algn="just">
              <a:buFont typeface="+mj-lt"/>
              <a:buAutoNum type="arabicPeriod"/>
            </a:pPr>
            <a:r>
              <a:rPr lang="en-US" sz="2400" dirty="0">
                <a:latin typeface="Times New Roman" pitchFamily="18" charset="0"/>
                <a:cs typeface="Times New Roman" pitchFamily="18" charset="0"/>
              </a:rPr>
              <a:t>Above 7</a:t>
            </a:r>
            <a:r>
              <a:rPr lang="en-US" sz="2400" dirty="0" smtClean="0">
                <a:latin typeface="Times New Roman" pitchFamily="18" charset="0"/>
                <a:cs typeface="Times New Roman" pitchFamily="18" charset="0"/>
              </a:rPr>
              <a:t>00 </a:t>
            </a:r>
            <a:r>
              <a:rPr lang="en-US" sz="2400" dirty="0">
                <a:latin typeface="Times New Roman" pitchFamily="18" charset="0"/>
                <a:cs typeface="Times New Roman" pitchFamily="18" charset="0"/>
              </a:rPr>
              <a:t>MHz, the attenuation constant increases, the magnetic reluctance increases, the permeability decreases and the shunt magnetic reactance drops. Hence magnetic losses increase as well. </a:t>
            </a:r>
          </a:p>
        </p:txBody>
      </p:sp>
      <p:pic>
        <p:nvPicPr>
          <p:cNvPr id="3" name="Picture 2"/>
          <p:cNvPicPr>
            <a:picLocks noChangeAspect="1"/>
          </p:cNvPicPr>
          <p:nvPr/>
        </p:nvPicPr>
        <p:blipFill>
          <a:blip r:embed="rId2"/>
          <a:stretch>
            <a:fillRect/>
          </a:stretch>
        </p:blipFill>
        <p:spPr>
          <a:xfrm>
            <a:off x="6524475" y="2320919"/>
            <a:ext cx="5282592" cy="3182813"/>
          </a:xfrm>
          <a:prstGeom prst="rect">
            <a:avLst/>
          </a:prstGeom>
        </p:spPr>
      </p:pic>
    </p:spTree>
    <p:extLst>
      <p:ext uri="{BB962C8B-B14F-4D97-AF65-F5344CB8AC3E}">
        <p14:creationId xmlns:p14="http://schemas.microsoft.com/office/powerpoint/2010/main" val="24060996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4.2. </a:t>
            </a:r>
            <a:r>
              <a:rPr lang="en-US" dirty="0">
                <a:latin typeface="Times New Roman" pitchFamily="18" charset="0"/>
                <a:cs typeface="Times New Roman" pitchFamily="18" charset="0"/>
              </a:rPr>
              <a:t>Limitations of MEEP simulator</a:t>
            </a:r>
          </a:p>
        </p:txBody>
      </p:sp>
      <p:sp>
        <p:nvSpPr>
          <p:cNvPr id="3" name="Content Placeholder 2"/>
          <p:cNvSpPr>
            <a:spLocks noGrp="1"/>
          </p:cNvSpPr>
          <p:nvPr>
            <p:ph idx="1"/>
          </p:nvPr>
        </p:nvSpPr>
        <p:spPr/>
        <p:txBody>
          <a:bodyPr/>
          <a:lstStyle/>
          <a:p>
            <a:pPr marL="0" indent="0">
              <a:buNone/>
            </a:pPr>
            <a:r>
              <a:rPr lang="en-US" dirty="0">
                <a:latin typeface="Times New Roman" pitchFamily="18" charset="0"/>
                <a:cs typeface="Times New Roman" pitchFamily="18" charset="0"/>
              </a:rPr>
              <a:t>The MEEP simulator can not be used to model the following magnetic effects:</a:t>
            </a:r>
          </a:p>
          <a:p>
            <a:pPr marL="514350" indent="-514350">
              <a:buAutoNum type="arabicPeriod"/>
            </a:pPr>
            <a:r>
              <a:rPr lang="en-US" dirty="0">
                <a:latin typeface="Times New Roman" pitchFamily="18" charset="0"/>
                <a:cs typeface="Times New Roman" pitchFamily="18" charset="0"/>
              </a:rPr>
              <a:t>Magnetostriction</a:t>
            </a:r>
          </a:p>
          <a:p>
            <a:pPr marL="514350" indent="-514350">
              <a:buAutoNum type="arabicPeriod"/>
            </a:pPr>
            <a:r>
              <a:rPr lang="en-US" dirty="0" err="1">
                <a:latin typeface="Times New Roman" pitchFamily="18" charset="0"/>
                <a:cs typeface="Times New Roman" pitchFamily="18" charset="0"/>
              </a:rPr>
              <a:t>Accoustic</a:t>
            </a:r>
            <a:r>
              <a:rPr lang="en-US" dirty="0">
                <a:latin typeface="Times New Roman" pitchFamily="18" charset="0"/>
                <a:cs typeface="Times New Roman" pitchFamily="18" charset="0"/>
              </a:rPr>
              <a:t> effects</a:t>
            </a:r>
          </a:p>
          <a:p>
            <a:pPr marL="514350" indent="-514350">
              <a:buAutoNum type="arabicPeriod"/>
            </a:pPr>
            <a:r>
              <a:rPr lang="en-US" dirty="0">
                <a:latin typeface="Times New Roman" pitchFamily="18" charset="0"/>
                <a:cs typeface="Times New Roman" pitchFamily="18" charset="0"/>
              </a:rPr>
              <a:t>Relativistic Effects</a:t>
            </a:r>
          </a:p>
          <a:p>
            <a:pPr marL="514350" indent="-514350">
              <a:buAutoNum type="arabicPeriod"/>
            </a:pPr>
            <a:r>
              <a:rPr lang="en-US" dirty="0" err="1">
                <a:latin typeface="Times New Roman" pitchFamily="18" charset="0"/>
                <a:cs typeface="Times New Roman" pitchFamily="18" charset="0"/>
              </a:rPr>
              <a:t>Magnetohydrodynamics</a:t>
            </a:r>
            <a:endParaRPr lang="en-US" dirty="0">
              <a:latin typeface="Times New Roman" pitchFamily="18" charset="0"/>
              <a:cs typeface="Times New Roman" pitchFamily="18" charset="0"/>
            </a:endParaRPr>
          </a:p>
          <a:p>
            <a:pPr marL="514350" indent="-514350">
              <a:buAutoNum type="arabicPeriod"/>
            </a:pPr>
            <a:r>
              <a:rPr lang="en-US" dirty="0" err="1">
                <a:latin typeface="Times New Roman" pitchFamily="18" charset="0"/>
                <a:cs typeface="Times New Roman" pitchFamily="18" charset="0"/>
              </a:rPr>
              <a:t>Gravitomagnetism</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a:latin typeface="Times New Roman" panose="02020603050405020304" pitchFamily="18" charset="0"/>
                <a:cs typeface="Times New Roman" panose="02020603050405020304" pitchFamily="18" charset="0"/>
              </a:rPr>
              <a:t>5. 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88</a:t>
            </a:fld>
            <a:endParaRPr lang="en-US"/>
          </a:p>
        </p:txBody>
      </p:sp>
    </p:spTree>
    <p:extLst>
      <p:ext uri="{BB962C8B-B14F-4D97-AF65-F5344CB8AC3E}">
        <p14:creationId xmlns:p14="http://schemas.microsoft.com/office/powerpoint/2010/main" val="13591220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5. Summary</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a:t>
            </a:r>
            <a:r>
              <a:rPr lang="en-US" dirty="0" smtClean="0">
                <a:latin typeface="Times New Roman" panose="02020603050405020304" pitchFamily="18" charset="0"/>
                <a:cs typeface="Times New Roman" pitchFamily="18" charset="0"/>
              </a:rPr>
              <a:t>. 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a:t>
            </a:r>
            <a:r>
              <a:rPr lang="en-US" dirty="0" smtClean="0">
                <a:latin typeface="Times New Roman" panose="02020603050405020304" pitchFamily="18" charset="0"/>
                <a:cs typeface="Times New Roman" pitchFamily="18" charset="0"/>
              </a:rPr>
              <a:t>. 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 </a:t>
            </a:r>
            <a:r>
              <a:rPr lang="en-US" dirty="0">
                <a:latin typeface="Times New Roman" pitchFamily="18" charset="0"/>
                <a:cs typeface="Times New Roman" pitchFamily="18" charset="0"/>
              </a:rPr>
              <a:t>m i.e. </a:t>
            </a:r>
            <a:r>
              <a:rPr lang="en-US" smtClean="0">
                <a:latin typeface="Times New Roman" pitchFamily="18" charset="0"/>
                <a:cs typeface="Times New Roman" pitchFamily="18" charset="0"/>
              </a:rPr>
              <a:t>0.01</a:t>
            </a:r>
            <a:r>
              <a:rPr lang="el-GR"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MHz) </a:t>
            </a:r>
            <a:r>
              <a:rPr lang="en-US" dirty="0">
                <a:latin typeface="Times New Roman" pitchFamily="18" charset="0"/>
                <a:cs typeface="Times New Roman" pitchFamily="18" charset="0"/>
              </a:rPr>
              <a:t>gyromagnetic, nonlinear, 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89</a:t>
            </a:fld>
            <a:endParaRPr lang="en-US"/>
          </a:p>
        </p:txBody>
      </p:sp>
    </p:spTree>
    <p:extLst>
      <p:ext uri="{BB962C8B-B14F-4D97-AF65-F5344CB8AC3E}">
        <p14:creationId xmlns:p14="http://schemas.microsoft.com/office/powerpoint/2010/main" val="1542393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a:latin typeface="Times New Roman" pitchFamily="18" charset="0"/>
                    <a:ea typeface="Cambria Math" panose="02040503050406030204" pitchFamily="18" charset="0"/>
                    <a:cs typeface="Times New Roman" pitchFamily="18" charset="0"/>
                  </a:rPr>
                  <a:t>Every Magnetic Dipole produces a Magnetic Moment (spin moment and orbital moment). The total magnetic dipole moment per unit volume is responsible for the Magnetization </a:t>
                </a:r>
                <a:r>
                  <a:rPr lang="en-US" b="1" dirty="0">
                    <a:latin typeface="Times New Roman" pitchFamily="18" charset="0"/>
                    <a:ea typeface="Cambria Math" panose="02040503050406030204" pitchFamily="18" charset="0"/>
                    <a:cs typeface="Times New Roman" pitchFamily="18" charset="0"/>
                  </a:rPr>
                  <a:t>M</a:t>
                </a:r>
                <a:r>
                  <a:rPr lang="en-US" dirty="0">
                    <a:latin typeface="Times New Roman" pitchFamily="18" charset="0"/>
                    <a:ea typeface="Cambria Math" panose="02040503050406030204" pitchFamily="18" charset="0"/>
                    <a:cs typeface="Times New Roman" pitchFamily="18" charset="0"/>
                  </a:rPr>
                  <a:t>.</a:t>
                </a:r>
                <a:r>
                  <a:rPr lang="en-US" b="1" dirty="0">
                    <a:latin typeface="Times New Roman" pitchFamily="18" charset="0"/>
                    <a:ea typeface="Cambria Math" panose="02040503050406030204" pitchFamily="18" charset="0"/>
                    <a:cs typeface="Times New Roman" pitchFamily="18" charset="0"/>
                  </a:rPr>
                  <a:t> </a:t>
                </a:r>
              </a:p>
              <a:p>
                <a:pPr marL="514350" indent="-514350">
                  <a:buFont typeface="+mj-lt"/>
                  <a:buAutoNum type="arabicPeriod"/>
                </a:pP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5. Summary</a:t>
            </a: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a:latin typeface="Times New Roman" pitchFamily="18" charset="0"/>
                <a:cs typeface="Times New Roman" pitchFamily="18" charset="0"/>
              </a:rPr>
              <a:t>Non-linear components </a:t>
            </a:r>
            <a:r>
              <a:rPr lang="en-US" dirty="0" smtClean="0">
                <a:latin typeface="Times New Roman" pitchFamily="18" charset="0"/>
                <a:cs typeface="Times New Roman" pitchFamily="18" charset="0"/>
              </a:rPr>
              <a:t>were </a:t>
            </a:r>
            <a:r>
              <a:rPr lang="en-US" dirty="0">
                <a:latin typeface="Times New Roman" pitchFamily="18" charset="0"/>
                <a:cs typeface="Times New Roman" pitchFamily="18" charset="0"/>
              </a:rPr>
              <a:t>used for simulating complex energy 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DC Resistance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Hysteresis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745046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5. Conclusion and Scope for Further Work</a:t>
            </a:r>
          </a:p>
        </p:txBody>
      </p:sp>
      <p:sp>
        <p:nvSpPr>
          <p:cNvPr id="3" name="Content Placeholder 2"/>
          <p:cNvSpPr>
            <a:spLocks noGrp="1"/>
          </p:cNvSpPr>
          <p:nvPr>
            <p:ph idx="1"/>
          </p:nvPr>
        </p:nvSpPr>
        <p:spPr>
          <a:xfrm>
            <a:off x="838200" y="1825624"/>
            <a:ext cx="10515600" cy="4831207"/>
          </a:xfrm>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coupling between magnetic transmission lines results in sharing of electromagnetic energy. This division of power is very useful in design of Radio frequency devices like sensors, antennas and communication systems. It is also very important in the working of DC and AC machines like induction motor, hysteresis motor and Reluctance motor.  </a:t>
            </a:r>
          </a:p>
          <a:p>
            <a:pPr marL="514350" indent="-514350" algn="just">
              <a:buFont typeface="+mj-lt"/>
              <a:buAutoNum type="arabicPeriod"/>
            </a:pPr>
            <a:r>
              <a:rPr lang="en-US" dirty="0">
                <a:latin typeface="Times New Roman" pitchFamily="18" charset="0"/>
                <a:cs typeface="Times New Roman" pitchFamily="18" charset="0"/>
              </a:rPr>
              <a:t>The study of capacitive/ inductive coupling in Multi-Conductor Transmission Lines will provide useful knowledge about the Radiated/ Conducted Emissions and Radiated/ Conducted </a:t>
            </a:r>
            <a:r>
              <a:rPr lang="en-US" dirty="0" smtClean="0">
                <a:latin typeface="Times New Roman" pitchFamily="18" charset="0"/>
                <a:cs typeface="Times New Roman" pitchFamily="18" charset="0"/>
              </a:rPr>
              <a:t>Susceptibility for Electromagnetic Compatibility issues.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7040294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5. Conclusion and Scope 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t>92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30871DF-7DB9-4B73-ACE3-7A330D7B6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3999</TotalTime>
  <Words>4542</Words>
  <Application>Microsoft Office PowerPoint</Application>
  <PresentationFormat>Widescreen</PresentationFormat>
  <Paragraphs>740</Paragraphs>
  <Slides>94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94</vt:i4>
      </vt:variant>
    </vt:vector>
  </HeadingPairs>
  <TitlesOfParts>
    <vt:vector size="100"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Introduction to Magnetic Transmission Lines</vt:lpstr>
      <vt:lpstr>1. Applications of Magnetic Transmission Lines</vt:lpstr>
      <vt:lpstr>1.2. Applications of Magnetic Transmission Lines</vt:lpstr>
      <vt:lpstr>1.1. Introduction to Solid State Magnetism</vt:lpstr>
      <vt:lpstr>1.1. Magnetization and Permeability</vt:lpstr>
      <vt:lpstr>1.1. Properties of Magnetic Materials</vt:lpstr>
      <vt:lpstr>1.1. Magnetic Susceptibility</vt:lpstr>
      <vt:lpstr>1.1. Magnetic Hysteresis</vt:lpstr>
      <vt:lpstr>1.1. Dielectric and Diamagnetic Losses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vt:lpstr>
      <vt:lpstr>2.2. Tellegen’s Gyrator</vt:lpstr>
      <vt:lpstr>2.2. Validation of Gyrator Theory</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Components in Transmission Line Model</vt:lpstr>
      <vt:lpstr>2.3. Energy Loss and Energy Storage</vt:lpstr>
      <vt:lpstr>2.3. Lossy Transmission Lines</vt:lpstr>
      <vt:lpstr>2.4. Summary of Three Magnetic Circuit Models</vt:lpstr>
      <vt:lpstr>2.4. Comparison of Different Models </vt:lpstr>
      <vt:lpstr>3. Electromagnetic Simulations and MEEP Simulator</vt:lpstr>
      <vt:lpstr>3.1. Finite Difference Time Domain Method</vt:lpstr>
      <vt:lpstr>3.1. Finite Difference Time Domain Method</vt:lpstr>
      <vt:lpstr>3.1. Yee Lattice</vt:lpstr>
      <vt:lpstr>3.2. Introduction to MEEP Simulator</vt:lpstr>
      <vt:lpstr>3.2. Introduction to MEEP</vt:lpstr>
      <vt:lpstr>3.2. MEEP: Fully Symmetric Maxwell’s Equations</vt:lpstr>
      <vt:lpstr>3.2. MEEP: Boundary Conditions </vt:lpstr>
      <vt:lpstr>3.2. MEEP: Material Inhomogeneity</vt:lpstr>
      <vt:lpstr>3.2. MEEP: Material Dispersion</vt:lpstr>
      <vt:lpstr>3.2. MEEP: Material Dispersion Drude-Lorentzian Model (1900) </vt:lpstr>
      <vt:lpstr>3.2. MEEP: Material Non-Linearity</vt:lpstr>
      <vt:lpstr>3.2. MEEP: Gyromagnetism</vt:lpstr>
      <vt:lpstr>3.2. MEEP: Field Patterns and Green’s Functions</vt:lpstr>
      <vt:lpstr>3.2. MEEP: Transmittance Spectra</vt:lpstr>
      <vt:lpstr>4. Simulation of Magnetic Transmission Lines</vt:lpstr>
      <vt:lpstr>4.1. MEEP Simulation of Non-linear Dispersive, Gyromagnetic Magnetic Transmission Line </vt:lpstr>
      <vt:lpstr>4.1. MEEP Simulations for Magnetic Transmission Lines</vt:lpstr>
      <vt:lpstr>4.1. MEEP Algorithm for simulating Magnetic Transmission Lines</vt:lpstr>
      <vt:lpstr>4.1. MEEP Simulations for Magnetic Transmission Lines</vt:lpstr>
      <vt:lpstr>4.1. Simulation parameters</vt:lpstr>
      <vt:lpstr>4.1. Primary winding Gaussian Current Pulse</vt:lpstr>
      <vt:lpstr>4.1. Longitudinal Fields</vt:lpstr>
      <vt:lpstr>4.1. Transverse Fields</vt:lpstr>
      <vt:lpstr>4.1. Field Map for Magnetic Transmission Line</vt:lpstr>
      <vt:lpstr>4.1. Fourier Transform of Magnetic Field</vt:lpstr>
      <vt:lpstr>4.1. Propagation Constant of Magnetic Transmission Line</vt:lpstr>
      <vt:lpstr>4.1. Phase Velocity of Magnetic Transmission Line</vt:lpstr>
      <vt:lpstr>4.1. Intrinsic Wave Impedance of Magnetic Transmission Line</vt:lpstr>
      <vt:lpstr>4.1. Longitudinal Admittance</vt:lpstr>
      <vt:lpstr>4.1. Transverse Impedance</vt:lpstr>
      <vt:lpstr>4.2. Pulse Transformer Simulation in MEEP</vt:lpstr>
      <vt:lpstr>4.2. Introduction to Pulse Transformer</vt:lpstr>
      <vt:lpstr>4.2. Pulse Transformer Simulation in MEEP</vt:lpstr>
      <vt:lpstr>4.2. Geometry of Pulse Transformer</vt:lpstr>
      <vt:lpstr>4.2. Pulse Transformer Magnetic Transmission Line Model</vt:lpstr>
      <vt:lpstr>4.2. Wideband Transformer Insertion Loss</vt:lpstr>
      <vt:lpstr>4.2. Limitations of MEEP simulator</vt:lpstr>
      <vt:lpstr>5. Conclusion</vt:lpstr>
      <vt:lpstr>5. Summary</vt:lpstr>
      <vt:lpstr>5. Summary</vt:lpstr>
      <vt:lpstr>5. Conclusion and Scope for Further Work</vt:lpstr>
      <vt:lpstr>5. Conclusion and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1083</cp:revision>
  <dcterms:created xsi:type="dcterms:W3CDTF">2019-10-08T20:14:06Z</dcterms:created>
  <dcterms:modified xsi:type="dcterms:W3CDTF">2020-07-22T13:09:38Z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